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4"/>
  </p:notesMasterIdLst>
  <p:sldIdLst>
    <p:sldId id="270" r:id="rId2"/>
    <p:sldId id="269" r:id="rId3"/>
    <p:sldId id="271" r:id="rId4"/>
    <p:sldId id="275" r:id="rId5"/>
    <p:sldId id="276" r:id="rId6"/>
    <p:sldId id="272" r:id="rId7"/>
    <p:sldId id="273" r:id="rId8"/>
    <p:sldId id="277" r:id="rId9"/>
    <p:sldId id="278" r:id="rId10"/>
    <p:sldId id="279" r:id="rId11"/>
    <p:sldId id="280" r:id="rId12"/>
    <p:sldId id="27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222" autoAdjust="0"/>
  </p:normalViewPr>
  <p:slideViewPr>
    <p:cSldViewPr showGuides="1">
      <p:cViewPr varScale="1">
        <p:scale>
          <a:sx n="85" d="100"/>
          <a:sy n="85" d="100"/>
        </p:scale>
        <p:origin x="-1026" y="-84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informatique.fr/actualites/lire-l-anssi-qualifie-les-sondes-de-detection-des-menaces-de-thales-et-gatewatcher-74884.html" TargetMode="External"/><Relationship Id="rId2" Type="http://schemas.openxmlformats.org/officeDocument/2006/relationships/hyperlink" Target="https://www.zdnet.fr/actualites/fic-2019-qualifications-pdis-l-anssi-designe-les-eleves-meritants-3987964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dirty="0" smtClean="0"/>
              <a:t>La supervision des réseaux est-elle la pierre philosophale de la sécurité? </a:t>
            </a:r>
            <a:endParaRPr lang="fr-FR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RESSI 2019, Erquy</a:t>
            </a:r>
            <a:endParaRPr lang="fr-F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Eric Wiatrowski</a:t>
            </a:r>
          </a:p>
          <a:p>
            <a:r>
              <a:rPr lang="fr-FR" dirty="0" smtClean="0"/>
              <a:t>Chief Information Security </a:t>
            </a:r>
            <a:r>
              <a:rPr lang="fr-FR" dirty="0" err="1" smtClean="0"/>
              <a:t>Officer</a:t>
            </a:r>
            <a:endParaRPr lang="fr-FR" dirty="0" smtClean="0"/>
          </a:p>
          <a:p>
            <a:r>
              <a:rPr lang="fr-FR" dirty="0" smtClean="0"/>
              <a:t>Orange Business Services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27869"/>
            <a:ext cx="1728192" cy="67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39902"/>
            <a:ext cx="1628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sondes sont un élément important du dispositif de surveillance</a:t>
            </a:r>
          </a:p>
          <a:p>
            <a:r>
              <a:rPr lang="fr-FR" dirty="0" smtClean="0"/>
              <a:t>Elles collectent des événements qu’elles remontent au système central (SIEM) et équipe centrale (SOC)</a:t>
            </a:r>
          </a:p>
          <a:p>
            <a:r>
              <a:rPr lang="fr-FR" dirty="0" smtClean="0"/>
              <a:t>Elles peuvent embarquer des systèmes d’analyses d’attaque sophistiqués (IDS = Intrusion </a:t>
            </a:r>
            <a:r>
              <a:rPr lang="fr-FR" dirty="0" err="1" smtClean="0"/>
              <a:t>Detection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Mais le chiffrement des données peut les rendre myopes</a:t>
            </a:r>
            <a:endParaRPr lang="fr-FR" dirty="0"/>
          </a:p>
          <a:p>
            <a:r>
              <a:rPr lang="fr-FR" dirty="0" smtClean="0"/>
              <a:t>Elles peuvent agir en mode blocage (IPS = Intrusion </a:t>
            </a:r>
            <a:r>
              <a:rPr lang="fr-FR" dirty="0" err="1" smtClean="0"/>
              <a:t>Prevention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Très efficace</a:t>
            </a:r>
          </a:p>
          <a:p>
            <a:r>
              <a:rPr lang="fr-FR" dirty="0"/>
              <a:t>	</a:t>
            </a:r>
            <a:r>
              <a:rPr lang="fr-FR" dirty="0" smtClean="0"/>
              <a:t>A utiliser avec discernement pour ne pas générer un DOS</a:t>
            </a:r>
          </a:p>
          <a:p>
            <a:r>
              <a:rPr lang="fr-FR" dirty="0" smtClean="0"/>
              <a:t>Les premier produits viennent d’</a:t>
            </a:r>
            <a:r>
              <a:rPr lang="fr-FR" dirty="0"/>
              <a:t>ê</a:t>
            </a:r>
            <a:r>
              <a:rPr lang="fr-FR" dirty="0" smtClean="0"/>
              <a:t>tre homologués par l’ANSSI </a:t>
            </a:r>
          </a:p>
          <a:p>
            <a:r>
              <a:rPr lang="fr-FR" dirty="0"/>
              <a:t>	</a:t>
            </a:r>
            <a:r>
              <a:rPr lang="fr-FR" dirty="0" smtClean="0"/>
              <a:t>Il faut faire attention aux biais cognitifs potentiels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Un secteur prometteur pour la </a:t>
            </a:r>
            <a:r>
              <a:rPr lang="fr-FR" smtClean="0">
                <a:sym typeface="Wingdings" panose="05000000000000000000" pitchFamily="2" charset="2"/>
              </a:rPr>
              <a:t>recehrche</a:t>
            </a:r>
            <a:endParaRPr lang="fr-FR" dirty="0" smtClean="0">
              <a:sym typeface="Wingdings" panose="05000000000000000000" pitchFamily="2" charset="2"/>
            </a:endParaRPr>
          </a:p>
          <a:p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Les sondes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82" y="915566"/>
            <a:ext cx="7178030" cy="3365500"/>
          </a:xfrm>
        </p:spPr>
        <p:txBody>
          <a:bodyPr/>
          <a:lstStyle/>
          <a:p>
            <a:r>
              <a:rPr lang="fr-FR" dirty="0" smtClean="0"/>
              <a:t>L’ANSSI a développé une approche autour de la supervision de sécurité</a:t>
            </a:r>
          </a:p>
          <a:p>
            <a:r>
              <a:rPr lang="fr-FR" dirty="0"/>
              <a:t>	</a:t>
            </a:r>
            <a:r>
              <a:rPr lang="fr-FR" dirty="0" smtClean="0"/>
              <a:t>La réglementation sur les OIV et SIIV</a:t>
            </a:r>
          </a:p>
          <a:p>
            <a:r>
              <a:rPr lang="fr-FR" dirty="0"/>
              <a:t>	</a:t>
            </a:r>
            <a:r>
              <a:rPr lang="fr-FR" dirty="0" smtClean="0"/>
              <a:t>La qualification des prestataire PDIS (voir FIC janvier 2019)</a:t>
            </a:r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/>
              <a:t>Orange Cyberdefense, </a:t>
            </a:r>
            <a:r>
              <a:rPr lang="fr-FR" dirty="0" err="1"/>
              <a:t>Sopra</a:t>
            </a:r>
            <a:r>
              <a:rPr lang="fr-FR" dirty="0"/>
              <a:t> </a:t>
            </a:r>
            <a:r>
              <a:rPr lang="fr-FR" dirty="0" err="1"/>
              <a:t>Steria</a:t>
            </a:r>
            <a:r>
              <a:rPr lang="fr-FR" dirty="0"/>
              <a:t> et Sogeti</a:t>
            </a:r>
            <a:endParaRPr lang="fr-FR" dirty="0" smtClean="0"/>
          </a:p>
          <a:p>
            <a:r>
              <a:rPr lang="fr-FR" dirty="0"/>
              <a:t>		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www.zdnet.fr/actualites/fic-2019-qualifications-pdis-l-anssi-designe-les-eleves-meritants-39879641.htm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La disponibilité de sondes qualifiées</a:t>
            </a:r>
          </a:p>
          <a:p>
            <a:r>
              <a:rPr lang="fr-FR" dirty="0"/>
              <a:t>	</a:t>
            </a:r>
            <a:r>
              <a:rPr lang="fr-FR" dirty="0" smtClean="0"/>
              <a:t>	Thalès et </a:t>
            </a:r>
            <a:r>
              <a:rPr lang="fr-FR" dirty="0" err="1" smtClean="0"/>
              <a:t>Gatewatcher</a:t>
            </a:r>
            <a:endParaRPr lang="fr-FR" dirty="0" smtClean="0"/>
          </a:p>
          <a:p>
            <a:r>
              <a:rPr lang="fr-FR" dirty="0"/>
              <a:t>		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www.lemondeinformatique.fr/actualites/lire-l-anssi-qualifie-les-sondes-de-detection-des-menaces-de-thales-et-gatewatcher-74884.html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respect des données à caractère personnel - GDPR </a:t>
            </a:r>
          </a:p>
          <a:p>
            <a:r>
              <a:rPr lang="fr-FR" dirty="0"/>
              <a:t>	</a:t>
            </a:r>
            <a:r>
              <a:rPr lang="fr-FR" dirty="0" smtClean="0"/>
              <a:t>Les données collectées doivent obéir à une finalité</a:t>
            </a:r>
          </a:p>
          <a:p>
            <a:r>
              <a:rPr lang="fr-FR" dirty="0"/>
              <a:t>	O</a:t>
            </a:r>
            <a:r>
              <a:rPr lang="fr-FR" dirty="0" smtClean="0"/>
              <a:t>n ne fait pas de DPI comme certains acteurs</a:t>
            </a:r>
          </a:p>
          <a:p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La supervision « réglementaire »</a:t>
            </a:r>
            <a:endParaRPr lang="fr-FR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51903"/>
            <a:ext cx="1872208" cy="85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75794"/>
            <a:ext cx="2309614" cy="72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11710"/>
            <a:ext cx="5841851" cy="1171451"/>
          </a:xfrm>
        </p:spPr>
        <p:txBody>
          <a:bodyPr/>
          <a:lstStyle/>
          <a:p>
            <a:pPr algn="ctr"/>
            <a:r>
              <a:rPr lang="fr-FR" sz="4400" dirty="0" smtClean="0"/>
              <a:t>Questions?</a:t>
            </a:r>
            <a:endParaRPr lang="fr-FR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sz="3600" dirty="0" smtClean="0"/>
              <a:t>Merci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1422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préserver leur confidentialité, leur intégrité, leur disponibilité, et assurer la traçabilité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L’</a:t>
            </a:r>
            <a:r>
              <a:rPr lang="fr-FR" dirty="0"/>
              <a:t>é</a:t>
            </a:r>
            <a:r>
              <a:rPr lang="fr-FR" dirty="0" smtClean="0"/>
              <a:t>cosystème de la sécurité des données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71636" y="1995686"/>
            <a:ext cx="1728192" cy="792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Les utilisateurs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résidentiel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entreprises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391336" y="1995686"/>
            <a:ext cx="2088232" cy="792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Les opérateurs de communications électroniques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83768" y="1995686"/>
            <a:ext cx="1656184" cy="792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Les équipements terminaux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39889" y="1995686"/>
            <a:ext cx="2088232" cy="792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Les hébergeurs, fournisseurs de services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085338" y="3147814"/>
            <a:ext cx="4392488" cy="122413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Vol d’information, désinformation, indisponibilité des services…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Free lance, Mafia, Etats, Concurrents…</a:t>
            </a:r>
          </a:p>
        </p:txBody>
      </p:sp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8515350" cy="3744416"/>
          </a:xfrm>
        </p:spPr>
        <p:txBody>
          <a:bodyPr/>
          <a:lstStyle/>
          <a:p>
            <a:r>
              <a:rPr lang="fr-FR" dirty="0" smtClean="0"/>
              <a:t>Vulnérabilités matérielles</a:t>
            </a:r>
          </a:p>
          <a:p>
            <a:r>
              <a:rPr lang="fr-FR" dirty="0"/>
              <a:t>	</a:t>
            </a:r>
            <a:r>
              <a:rPr lang="fr-FR" dirty="0" err="1" smtClean="0"/>
              <a:t>Specter</a:t>
            </a:r>
            <a:r>
              <a:rPr lang="fr-FR" dirty="0" smtClean="0"/>
              <a:t> &amp; </a:t>
            </a:r>
            <a:r>
              <a:rPr lang="fr-FR" dirty="0" err="1" smtClean="0"/>
              <a:t>Meltdown</a:t>
            </a:r>
            <a:r>
              <a:rPr lang="fr-FR" dirty="0" smtClean="0"/>
              <a:t> sur Intel, ARM et AMD</a:t>
            </a:r>
          </a:p>
          <a:p>
            <a:r>
              <a:rPr lang="fr-FR" dirty="0" smtClean="0"/>
              <a:t>Vulnérabilités protocolaires (un 31 décembre)</a:t>
            </a:r>
          </a:p>
          <a:p>
            <a:r>
              <a:rPr lang="fr-FR" dirty="0"/>
              <a:t>	</a:t>
            </a:r>
            <a:r>
              <a:rPr lang="fr-FR" dirty="0" smtClean="0"/>
              <a:t>Open SSL</a:t>
            </a:r>
          </a:p>
          <a:p>
            <a:r>
              <a:rPr lang="fr-FR" dirty="0" smtClean="0"/>
              <a:t>Vulnérabilités cryptographiques (avec le temps va tout s’en va)</a:t>
            </a:r>
          </a:p>
          <a:p>
            <a:r>
              <a:rPr lang="fr-FR" dirty="0"/>
              <a:t>	</a:t>
            </a:r>
            <a:r>
              <a:rPr lang="fr-FR" dirty="0" smtClean="0"/>
              <a:t>SHA1</a:t>
            </a:r>
          </a:p>
          <a:p>
            <a:r>
              <a:rPr lang="fr-FR" dirty="0" smtClean="0"/>
              <a:t>Vulnérabilité de conception (# </a:t>
            </a:r>
            <a:r>
              <a:rPr lang="fr-FR" dirty="0" err="1" smtClean="0"/>
              <a:t>security</a:t>
            </a:r>
            <a:r>
              <a:rPr lang="fr-FR" dirty="0" smtClean="0"/>
              <a:t> </a:t>
            </a:r>
            <a:r>
              <a:rPr lang="fr-FR" dirty="0" smtClean="0"/>
              <a:t>&amp; </a:t>
            </a:r>
            <a:r>
              <a:rPr lang="fr-FR" dirty="0" err="1" smtClean="0"/>
              <a:t>privacy</a:t>
            </a:r>
            <a:r>
              <a:rPr lang="fr-FR" dirty="0" smtClean="0"/>
              <a:t> by design)</a:t>
            </a:r>
          </a:p>
          <a:p>
            <a:r>
              <a:rPr lang="fr-FR" dirty="0"/>
              <a:t>	</a:t>
            </a:r>
            <a:r>
              <a:rPr lang="fr-FR" dirty="0" smtClean="0"/>
              <a:t>Caméras de surveillance, IoT</a:t>
            </a:r>
          </a:p>
          <a:p>
            <a:r>
              <a:rPr lang="fr-FR" dirty="0" smtClean="0"/>
              <a:t>Vulnérabilité intégrées/sponsorisées</a:t>
            </a:r>
          </a:p>
          <a:p>
            <a:r>
              <a:rPr lang="fr-FR" dirty="0"/>
              <a:t>	</a:t>
            </a:r>
            <a:r>
              <a:rPr lang="fr-FR" dirty="0" smtClean="0"/>
              <a:t>Etats, Live Update </a:t>
            </a:r>
            <a:r>
              <a:rPr lang="fr-FR" dirty="0" err="1" smtClean="0"/>
              <a:t>Assus</a:t>
            </a:r>
            <a:r>
              <a:rPr lang="fr-FR" dirty="0" smtClean="0"/>
              <a:t>, </a:t>
            </a:r>
            <a:r>
              <a:rPr lang="fr-FR" dirty="0" err="1" smtClean="0"/>
              <a:t>keylogger</a:t>
            </a:r>
            <a:r>
              <a:rPr lang="fr-FR" dirty="0" smtClean="0"/>
              <a:t> HP</a:t>
            </a:r>
          </a:p>
          <a:p>
            <a:r>
              <a:rPr lang="fr-FR" dirty="0" smtClean="0"/>
              <a:t>Vulnérabilités systémiques</a:t>
            </a:r>
          </a:p>
          <a:p>
            <a:r>
              <a:rPr lang="fr-FR" dirty="0"/>
              <a:t>	</a:t>
            </a:r>
            <a:r>
              <a:rPr lang="fr-FR" dirty="0" smtClean="0"/>
              <a:t>Mirai = DDoS de fournisseurs de services (</a:t>
            </a:r>
            <a:r>
              <a:rPr lang="fr-FR" dirty="0"/>
              <a:t>1 </a:t>
            </a:r>
            <a:r>
              <a:rPr lang="fr-FR" dirty="0" err="1" smtClean="0"/>
              <a:t>Tbps</a:t>
            </a:r>
            <a:r>
              <a:rPr lang="fr-FR" dirty="0" smtClean="0"/>
              <a:t>, 145 000 </a:t>
            </a:r>
            <a:r>
              <a:rPr lang="fr-FR" dirty="0" err="1" smtClean="0"/>
              <a:t>VideoCam</a:t>
            </a:r>
            <a:r>
              <a:rPr lang="fr-FR" dirty="0" smtClean="0"/>
              <a:t>, Septembre 2016) 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L’exploitation des faiblesses des équipements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47614"/>
            <a:ext cx="15811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22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9582"/>
            <a:ext cx="8515350" cy="3312368"/>
          </a:xfrm>
        </p:spPr>
        <p:txBody>
          <a:bodyPr/>
          <a:lstStyle/>
          <a:p>
            <a:r>
              <a:rPr lang="fr-FR" dirty="0" smtClean="0"/>
              <a:t>Quand le patch existe (ne pas oublier le 0 </a:t>
            </a:r>
            <a:r>
              <a:rPr lang="fr-FR" dirty="0" err="1" smtClean="0"/>
              <a:t>day</a:t>
            </a:r>
            <a:r>
              <a:rPr lang="fr-FR" dirty="0" smtClean="0"/>
              <a:t>)</a:t>
            </a:r>
          </a:p>
          <a:p>
            <a:r>
              <a:rPr lang="fr-FR" dirty="0" smtClean="0"/>
              <a:t>Quand ses impacts sur les performance sont connus et acceptables (</a:t>
            </a:r>
            <a:r>
              <a:rPr lang="fr-FR" dirty="0" err="1" smtClean="0"/>
              <a:t>Meltdown</a:t>
            </a:r>
            <a:r>
              <a:rPr lang="fr-FR" dirty="0" smtClean="0"/>
              <a:t>)</a:t>
            </a:r>
          </a:p>
          <a:p>
            <a:r>
              <a:rPr lang="fr-FR" dirty="0" smtClean="0"/>
              <a:t>Quand le patch est opérationnel (CISCO IKE V1)</a:t>
            </a:r>
          </a:p>
          <a:p>
            <a:r>
              <a:rPr lang="fr-FR" dirty="0" smtClean="0"/>
              <a:t>Quand le système peut être mis à jour (IoT)</a:t>
            </a:r>
          </a:p>
          <a:p>
            <a:r>
              <a:rPr lang="fr-FR" dirty="0" smtClean="0"/>
              <a:t>Quand on peut mettre à jour facilement (400 routeurs Cœur on/off/on)</a:t>
            </a:r>
          </a:p>
          <a:p>
            <a:r>
              <a:rPr lang="fr-FR" dirty="0" smtClean="0"/>
              <a:t>Quand l’interruption de services est acceptée</a:t>
            </a:r>
          </a:p>
          <a:p>
            <a:r>
              <a:rPr lang="fr-FR" dirty="0" smtClean="0"/>
              <a:t>Quand on accepte les coûts induits (CAPEX, OPEX, opérationnels)</a:t>
            </a:r>
          </a:p>
          <a:p>
            <a:endParaRPr lang="fr-FR" dirty="0"/>
          </a:p>
          <a:p>
            <a:r>
              <a:rPr lang="fr-FR" dirty="0" smtClean="0"/>
              <a:t>Pour de nombreux acteurs c’est un changement de paradigme que d’abandonner le :</a:t>
            </a:r>
          </a:p>
          <a:p>
            <a:r>
              <a:rPr lang="fr-FR" dirty="0"/>
              <a:t>	</a:t>
            </a:r>
            <a:r>
              <a:rPr lang="fr-FR" dirty="0" smtClean="0"/>
              <a:t>« 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fix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Reconnaissons des progrès de certains acteurs :</a:t>
            </a:r>
          </a:p>
          <a:p>
            <a:r>
              <a:rPr lang="fr-FR" dirty="0"/>
              <a:t>	</a:t>
            </a:r>
            <a:r>
              <a:rPr lang="fr-FR" dirty="0" smtClean="0"/>
              <a:t>Patch Tuesday et WSUS de Microsoft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La solution évidente : le patching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99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7574"/>
            <a:ext cx="8515350" cy="3528392"/>
          </a:xfrm>
        </p:spPr>
        <p:txBody>
          <a:bodyPr/>
          <a:lstStyle/>
          <a:p>
            <a:r>
              <a:rPr lang="fr-FR" dirty="0" smtClean="0"/>
              <a:t>Les pirates savent exploiter les faiblesses humaines </a:t>
            </a:r>
          </a:p>
          <a:p>
            <a:r>
              <a:rPr lang="fr-FR" dirty="0"/>
              <a:t>	</a:t>
            </a:r>
            <a:r>
              <a:rPr lang="fr-FR" dirty="0" smtClean="0"/>
              <a:t>Social Engineering, arnaque au Président</a:t>
            </a:r>
          </a:p>
          <a:p>
            <a:r>
              <a:rPr lang="fr-FR" dirty="0"/>
              <a:t>L</a:t>
            </a:r>
            <a:r>
              <a:rPr lang="fr-FR" dirty="0" smtClean="0"/>
              <a:t>a naïveté, la cupidité, l’ego, l’empathie, l’urgence, l’inattention, le respect de l’autorité, le mélange vie privée/vie professionnelle…</a:t>
            </a:r>
          </a:p>
          <a:p>
            <a:r>
              <a:rPr lang="fr-FR" dirty="0" smtClean="0"/>
              <a:t>Ainsi l’utilisateur ouvre un mail </a:t>
            </a:r>
            <a:r>
              <a:rPr lang="fr-FR" u="sng" dirty="0" smtClean="0"/>
              <a:t>qui vient d’un inconnu, avec une facture impayée pour un produit qu’il n’a pas commandé</a:t>
            </a:r>
            <a:r>
              <a:rPr lang="fr-FR" dirty="0" smtClean="0"/>
              <a:t>. Et son PC se retrouve chiffré, avec une demande de rançon en Bitcoins à la clé</a:t>
            </a:r>
          </a:p>
          <a:p>
            <a:r>
              <a:rPr lang="fr-FR" dirty="0" smtClean="0"/>
              <a:t>Dans des opérations de phishing on constate que 10 à 20% des destinataires cliquent sur un mail de phishing adapté au contexte professionnel (campagne des entretiens d’évaluation, attribution d’une prime…) malgré des indices qui devraient attirer l’attention</a:t>
            </a:r>
          </a:p>
          <a:p>
            <a:r>
              <a:rPr lang="fr-FR" dirty="0" smtClean="0"/>
              <a:t>Il faut pratiquer la « marteau-thérapie » : expliquer et </a:t>
            </a:r>
            <a:r>
              <a:rPr lang="fr-FR" dirty="0" err="1" smtClean="0"/>
              <a:t>ré-expliquer</a:t>
            </a:r>
            <a:r>
              <a:rPr lang="fr-FR" dirty="0" smtClean="0"/>
              <a:t> les risques encourues, les méthodes des pirates et postures à appliquer</a:t>
            </a:r>
          </a:p>
          <a:p>
            <a:r>
              <a:rPr lang="fr-FR" dirty="0" smtClean="0"/>
              <a:t>	Affichage, vidéo, mailing, e-learning</a:t>
            </a:r>
          </a:p>
          <a:p>
            <a:r>
              <a:rPr lang="fr-FR" dirty="0" smtClean="0"/>
              <a:t>Et aussi doubler avec des dispositifs techniques classiques pour la protection du poste de travail : anti-malware, mises à jour, filtrages des flux, scans réguliers, chasse aux logiciels inappropriés…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L’exploitation des faiblesses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1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attaque se décompose classiquement en 3 étapes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1 - Reconnaissance de la cible pour détecter les faiblesses (scans de ports par exemple)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2 - Dépose d’une charge malveillante adaptée aux faiblesses détectées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3 – Activation de la charge pour exfiltration des données ou destruction des biens</a:t>
            </a:r>
          </a:p>
          <a:p>
            <a:r>
              <a:rPr lang="fr-FR" dirty="0" smtClean="0"/>
              <a:t>Ces actions vont générer des actions et évènements « anormaux » qu’il convient de collecter et d’analyser</a:t>
            </a:r>
          </a:p>
          <a:p>
            <a:r>
              <a:rPr lang="fr-FR" dirty="0" smtClean="0"/>
              <a:t>Les scans peuvent être détectés analysés et constater qu’une vulnérabilité est en cours d’identification. Action : corriger la vulnérabilité, couper la source, couper la destination…</a:t>
            </a:r>
          </a:p>
          <a:p>
            <a:r>
              <a:rPr lang="fr-FR" dirty="0" smtClean="0"/>
              <a:t>Le dépôt d’une malveillante peut être détecté. Action : éradication, mie en quarantaine…</a:t>
            </a:r>
          </a:p>
          <a:p>
            <a:r>
              <a:rPr lang="fr-FR" dirty="0" smtClean="0"/>
              <a:t>L’exfiltration peut être détectée. Action : coupure des flux, observation de la méthode, identification du malveillant…</a:t>
            </a:r>
          </a:p>
          <a:p>
            <a:r>
              <a:rPr lang="fr-FR" dirty="0" smtClean="0"/>
              <a:t>Les évènement peuvent être collectés au niveau du poste de travail, des serveurs ou niveau des équipements  réseau : routeurs, sondes, pare-feu, proxy…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Pourquoi la supervision de sécurité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422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1880" y="699542"/>
            <a:ext cx="5256584" cy="37444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Comment superviser le trafic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62490" y="771550"/>
            <a:ext cx="1296144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Routeurs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62000" y="1347614"/>
            <a:ext cx="1296634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Sondes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90174" y="3867894"/>
            <a:ext cx="1714364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16442" y="2925978"/>
            <a:ext cx="180020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Serveurs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762000" y="1851670"/>
            <a:ext cx="1296634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>
                <a:solidFill>
                  <a:srgbClr val="000000"/>
                </a:solidFill>
              </a:rPr>
              <a:t>Pare-feux</a:t>
            </a:r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11560" y="2427734"/>
            <a:ext cx="1805082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Commutateurs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91952" y="3372222"/>
            <a:ext cx="180020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Passerelles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707904" y="1491630"/>
            <a:ext cx="1656184" cy="231264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SIEM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Collecte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Agrégation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Corrélation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Valorisation</a:t>
            </a:r>
          </a:p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2771800" y="2139702"/>
            <a:ext cx="648072" cy="6480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724128" y="987574"/>
            <a:ext cx="2880320" cy="316835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Security </a:t>
            </a:r>
            <a:r>
              <a:rPr lang="fr-FR" sz="1600" dirty="0" err="1" smtClean="0">
                <a:solidFill>
                  <a:srgbClr val="000000"/>
                </a:solidFill>
              </a:rPr>
              <a:t>Operation</a:t>
            </a:r>
            <a:r>
              <a:rPr lang="fr-FR" sz="1600" dirty="0" smtClean="0">
                <a:solidFill>
                  <a:srgbClr val="000000"/>
                </a:solidFill>
              </a:rPr>
              <a:t> Center (SOC)</a:t>
            </a:r>
          </a:p>
          <a:p>
            <a:pPr algn="ctr"/>
            <a:endParaRPr lang="fr-FR" sz="1600" dirty="0" smtClean="0">
              <a:solidFill>
                <a:srgbClr val="000000"/>
              </a:solidFill>
            </a:endParaRP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Des outils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Des process</a:t>
            </a:r>
          </a:p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De l’expertise</a:t>
            </a:r>
          </a:p>
        </p:txBody>
      </p:sp>
    </p:spTree>
    <p:extLst>
      <p:ext uri="{BB962C8B-B14F-4D97-AF65-F5344CB8AC3E}">
        <p14:creationId xmlns:p14="http://schemas.microsoft.com/office/powerpoint/2010/main" val="191422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voit tout le trafic, donc tout  le trafic malicieux</a:t>
            </a:r>
          </a:p>
          <a:p>
            <a:r>
              <a:rPr lang="fr-FR" dirty="0" smtClean="0"/>
              <a:t>Etre en amont des attaques augmente l’efficacité… potentielle</a:t>
            </a:r>
          </a:p>
          <a:p>
            <a:r>
              <a:rPr lang="fr-FR" dirty="0" smtClean="0"/>
              <a:t>Mais les quantité de données sont énormes </a:t>
            </a:r>
          </a:p>
          <a:p>
            <a:r>
              <a:rPr lang="fr-FR" dirty="0" smtClean="0"/>
              <a:t>et de plus en plus souvent chiffrées</a:t>
            </a:r>
          </a:p>
          <a:p>
            <a:endParaRPr lang="fr-FR" dirty="0" smtClean="0"/>
          </a:p>
          <a:p>
            <a:r>
              <a:rPr lang="fr-FR" dirty="0" smtClean="0"/>
              <a:t>On peut procéder par échantillonnage </a:t>
            </a:r>
          </a:p>
          <a:p>
            <a:r>
              <a:rPr lang="fr-FR" dirty="0"/>
              <a:t>	</a:t>
            </a:r>
            <a:r>
              <a:rPr lang="fr-FR" dirty="0" smtClean="0"/>
              <a:t>c’est le cas pour la détection des attaques DDoS</a:t>
            </a:r>
          </a:p>
          <a:p>
            <a:r>
              <a:rPr lang="fr-FR" dirty="0" smtClean="0"/>
              <a:t>On peut utiliser les métadonnées moins volumineuses</a:t>
            </a:r>
          </a:p>
          <a:p>
            <a:r>
              <a:rPr lang="fr-FR" dirty="0"/>
              <a:t>	</a:t>
            </a:r>
            <a:r>
              <a:rPr lang="fr-FR" dirty="0" smtClean="0"/>
              <a:t>par exemple d’ou vient le trafic, vers qui, qu’elle sont ses caractéristiques</a:t>
            </a:r>
          </a:p>
          <a:p>
            <a:r>
              <a:rPr lang="fr-FR" dirty="0" smtClean="0"/>
              <a:t>On peut détecter des signaux faibles</a:t>
            </a:r>
          </a:p>
          <a:p>
            <a:r>
              <a:rPr lang="fr-FR" dirty="0"/>
              <a:t>	</a:t>
            </a:r>
            <a:r>
              <a:rPr lang="fr-FR" dirty="0" smtClean="0"/>
              <a:t>petit trafic atypique dans le flux global</a:t>
            </a:r>
          </a:p>
          <a:p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Se positionner au cœur du réseau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41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Interconnexion avec les réseaux tiers</a:t>
            </a:r>
          </a:p>
          <a:p>
            <a:r>
              <a:rPr lang="fr-FR" dirty="0"/>
              <a:t>	</a:t>
            </a:r>
            <a:r>
              <a:rPr lang="fr-FR" dirty="0" smtClean="0"/>
              <a:t>là où va activer des </a:t>
            </a:r>
            <a:r>
              <a:rPr lang="fr-FR" dirty="0" smtClean="0"/>
              <a:t>puits </a:t>
            </a:r>
            <a:r>
              <a:rPr lang="fr-FR" dirty="0" smtClean="0"/>
              <a:t>de trafic (black </a:t>
            </a:r>
            <a:r>
              <a:rPr lang="fr-FR" dirty="0" err="1" smtClean="0"/>
              <a:t>holes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Interconnexion avec des fournisseurs de services</a:t>
            </a:r>
          </a:p>
          <a:p>
            <a:r>
              <a:rPr lang="fr-FR" dirty="0"/>
              <a:t>	</a:t>
            </a:r>
            <a:r>
              <a:rPr lang="fr-FR" dirty="0" smtClean="0"/>
              <a:t>là où on peut nettoyer le trafic (</a:t>
            </a:r>
            <a:r>
              <a:rPr lang="fr-FR" dirty="0" err="1" smtClean="0"/>
              <a:t>traffic</a:t>
            </a:r>
            <a:r>
              <a:rPr lang="fr-FR" dirty="0" smtClean="0"/>
              <a:t> </a:t>
            </a:r>
            <a:r>
              <a:rPr lang="fr-FR" dirty="0" err="1" smtClean="0"/>
              <a:t>cleaning</a:t>
            </a:r>
            <a:r>
              <a:rPr lang="fr-FR" dirty="0" smtClean="0"/>
              <a:t>)</a:t>
            </a:r>
          </a:p>
          <a:p>
            <a:r>
              <a:rPr lang="fr-FR" dirty="0" smtClean="0"/>
              <a:t>Sur les flux d’administration</a:t>
            </a:r>
          </a:p>
          <a:p>
            <a:r>
              <a:rPr lang="fr-FR" dirty="0"/>
              <a:t>	</a:t>
            </a:r>
            <a:r>
              <a:rPr lang="fr-FR" dirty="0" smtClean="0"/>
              <a:t>sondes de détection qualifiées </a:t>
            </a:r>
            <a:r>
              <a:rPr lang="fr-FR" dirty="0" smtClean="0"/>
              <a:t>LPM (Loi de Programmation Militaire)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smtClean="0"/>
              <a:t>Se positionner aux interconnections et sur les biens </a:t>
            </a:r>
            <a:r>
              <a:rPr lang="fr-FR" smtClean="0"/>
              <a:t>(flux) sensibles  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547664" y="2977066"/>
            <a:ext cx="1656184" cy="7062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Réseau pair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804248" y="3105150"/>
            <a:ext cx="1656184" cy="11563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fournisseur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067944" y="2977066"/>
            <a:ext cx="1656184" cy="15577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Réseau supervisé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547664" y="3828586"/>
            <a:ext cx="1656184" cy="7062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Réseau pair</a:t>
            </a:r>
          </a:p>
        </p:txBody>
      </p:sp>
      <p:cxnSp>
        <p:nvCxnSpPr>
          <p:cNvPr id="21" name="Connecteur droit avec flèche 20"/>
          <p:cNvCxnSpPr>
            <a:endCxn id="18" idx="1"/>
          </p:cNvCxnSpPr>
          <p:nvPr/>
        </p:nvCxnSpPr>
        <p:spPr>
          <a:xfrm>
            <a:off x="3203848" y="3330188"/>
            <a:ext cx="864096" cy="42576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155257" y="3859717"/>
            <a:ext cx="912687" cy="237195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7" idx="1"/>
          </p:cNvCxnSpPr>
          <p:nvPr/>
        </p:nvCxnSpPr>
        <p:spPr>
          <a:xfrm>
            <a:off x="5724128" y="3683310"/>
            <a:ext cx="1080120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1578</TotalTime>
  <Words>420</Words>
  <Application>Microsoft Office PowerPoint</Application>
  <PresentationFormat>Affichage à l'écran (16:9)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blank</vt:lpstr>
      <vt:lpstr>La supervision des réseaux est-elle la pierre philosophale de la sécurité? </vt:lpstr>
      <vt:lpstr>L’écosystème de la sécurité des données</vt:lpstr>
      <vt:lpstr>L’exploitation des faiblesses des équipements</vt:lpstr>
      <vt:lpstr>La solution évidente : le patching</vt:lpstr>
      <vt:lpstr>L’exploitation des faiblesses humaines</vt:lpstr>
      <vt:lpstr>Pourquoi la supervision de sécurité</vt:lpstr>
      <vt:lpstr>Comment superviser le trafic</vt:lpstr>
      <vt:lpstr>Se positionner au cœur du réseau  </vt:lpstr>
      <vt:lpstr>Se positionner aux interconnections et sur les biens (flux) sensibles  </vt:lpstr>
      <vt:lpstr>Les sondes </vt:lpstr>
      <vt:lpstr>La supervision « réglementaire »</vt:lpstr>
      <vt:lpstr>Merci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WIATROWSKI Eric OBS/OGSB</dc:creator>
  <cp:lastModifiedBy>WIATROWSKI Eric OBS/OGSB</cp:lastModifiedBy>
  <cp:revision>40</cp:revision>
  <dcterms:created xsi:type="dcterms:W3CDTF">2019-04-30T08:54:49Z</dcterms:created>
  <dcterms:modified xsi:type="dcterms:W3CDTF">2019-05-16T05:52:28Z</dcterms:modified>
</cp:coreProperties>
</file>