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8" r:id="rId1"/>
  </p:sldMasterIdLst>
  <p:notesMasterIdLst>
    <p:notesMasterId r:id="rId13"/>
  </p:notesMasterIdLst>
  <p:sldIdLst>
    <p:sldId id="311" r:id="rId2"/>
    <p:sldId id="322" r:id="rId3"/>
    <p:sldId id="327" r:id="rId4"/>
    <p:sldId id="342" r:id="rId5"/>
    <p:sldId id="314" r:id="rId6"/>
    <p:sldId id="328" r:id="rId7"/>
    <p:sldId id="357" r:id="rId8"/>
    <p:sldId id="361" r:id="rId9"/>
    <p:sldId id="358" r:id="rId10"/>
    <p:sldId id="359" r:id="rId11"/>
    <p:sldId id="360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Open Sans" panose="020B0606030504020204" pitchFamily="34" charset="0"/>
      <p:regular r:id="rId18"/>
      <p:bold r:id="rId19"/>
      <p:italic r:id="rId20"/>
      <p:boldItalic r:id="rId21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AB02719B-6CC3-4BDB-A7FA-645AE41AB7D6}">
          <p14:sldIdLst>
            <p14:sldId id="311"/>
            <p14:sldId id="322"/>
            <p14:sldId id="327"/>
            <p14:sldId id="342"/>
            <p14:sldId id="314"/>
            <p14:sldId id="328"/>
            <p14:sldId id="357"/>
            <p14:sldId id="361"/>
            <p14:sldId id="358"/>
            <p14:sldId id="359"/>
            <p14:sldId id="3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sson" initials="c" lastIdx="39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998E"/>
    <a:srgbClr val="DF432D"/>
    <a:srgbClr val="FFD99B"/>
    <a:srgbClr val="2E89A6"/>
    <a:srgbClr val="F495A6"/>
    <a:srgbClr val="E35B49"/>
    <a:srgbClr val="82DECF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02" autoAdjust="0"/>
    <p:restoredTop sz="94438" autoAdjust="0"/>
  </p:normalViewPr>
  <p:slideViewPr>
    <p:cSldViewPr snapToGrid="0">
      <p:cViewPr varScale="1">
        <p:scale>
          <a:sx n="104" d="100"/>
          <a:sy n="104" d="100"/>
        </p:scale>
        <p:origin x="630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0C86B-EBB0-433A-83DB-54D453103FC6}" type="datetimeFigureOut">
              <a:rPr lang="en-GB" smtClean="0"/>
              <a:t>15/05/2019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898FA5-26B2-4B7E-BC8B-0F3B995EC7F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474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98FA5-26B2-4B7E-BC8B-0F3B995EC7FC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1620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898FA5-26B2-4B7E-BC8B-0F3B995EC7F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664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34533" y="6356350"/>
            <a:ext cx="2743200" cy="365125"/>
          </a:xfr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C764DE79-268F-4C1A-8933-263129D2AF90}" type="datetimeFigureOut">
              <a:rPr lang="en-US" smtClean="0"/>
              <a:pPr/>
              <a:t>5/15/2019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29667" y="6356350"/>
            <a:ext cx="4114800" cy="365125"/>
          </a:xfr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96400" y="6356350"/>
            <a:ext cx="2743200" cy="365125"/>
          </a:xfr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0" y="0"/>
            <a:ext cx="973667" cy="6858000"/>
          </a:xfrm>
          <a:prstGeom prst="rect">
            <a:avLst/>
          </a:prstGeom>
          <a:gradFill flip="none" rotWithShape="1">
            <a:gsLst>
              <a:gs pos="0">
                <a:srgbClr val="777777">
                  <a:shade val="30000"/>
                  <a:satMod val="115000"/>
                </a:srgbClr>
              </a:gs>
              <a:gs pos="50000">
                <a:srgbClr val="777777">
                  <a:shade val="67500"/>
                  <a:satMod val="115000"/>
                </a:srgbClr>
              </a:gs>
              <a:gs pos="100000">
                <a:srgbClr val="777777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767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B979E070-7EB5-411E-94D9-0AAD4A5A80CF}" type="datetimeFigureOut">
              <a:rPr lang="fr-FR" smtClean="0"/>
              <a:pPr/>
              <a:t>15/05/2019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9AEA919-0F98-4415-B7DB-F201E6E4532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7793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B979E070-7EB5-411E-94D9-0AAD4A5A80CF}" type="datetimeFigureOut">
              <a:rPr lang="fr-FR" smtClean="0"/>
              <a:pPr/>
              <a:t>15/05/2019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9AEA919-0F98-4415-B7DB-F201E6E4532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9393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B979E070-7EB5-411E-94D9-0AAD4A5A80CF}" type="datetimeFigureOut">
              <a:rPr lang="fr-FR" smtClean="0"/>
              <a:pPr/>
              <a:t>15/05/2019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9AEA919-0F98-4415-B7DB-F201E6E4532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4237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B979E070-7EB5-411E-94D9-0AAD4A5A80CF}" type="datetimeFigureOut">
              <a:rPr lang="fr-FR" smtClean="0"/>
              <a:pPr/>
              <a:t>15/05/2019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9AEA919-0F98-4415-B7DB-F201E6E4532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0390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B979E070-7EB5-411E-94D9-0AAD4A5A80CF}" type="datetimeFigureOut">
              <a:rPr lang="fr-FR" smtClean="0"/>
              <a:pPr/>
              <a:t>15/05/2019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9AEA919-0F98-4415-B7DB-F201E6E4532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0" y="0"/>
            <a:ext cx="720000" cy="6858000"/>
          </a:xfrm>
          <a:prstGeom prst="rect">
            <a:avLst/>
          </a:prstGeom>
          <a:gradFill flip="none" rotWithShape="1">
            <a:gsLst>
              <a:gs pos="0">
                <a:srgbClr val="777777">
                  <a:shade val="30000"/>
                  <a:satMod val="115000"/>
                </a:srgbClr>
              </a:gs>
              <a:gs pos="50000">
                <a:srgbClr val="777777">
                  <a:shade val="67500"/>
                  <a:satMod val="115000"/>
                </a:srgbClr>
              </a:gs>
              <a:gs pos="100000">
                <a:srgbClr val="777777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969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4" r:id="rId4"/>
    <p:sldLayoutId id="214748367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0" Type="http://schemas.openxmlformats.org/officeDocument/2006/relationships/image" Target="../media/image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36.png"/><Relationship Id="rId5" Type="http://schemas.openxmlformats.org/officeDocument/2006/relationships/image" Target="../media/image31.png"/><Relationship Id="rId10" Type="http://schemas.openxmlformats.org/officeDocument/2006/relationships/image" Target="../media/image35.png"/><Relationship Id="rId4" Type="http://schemas.openxmlformats.org/officeDocument/2006/relationships/image" Target="../media/image30.pn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>
          <a:xfrm>
            <a:off x="0" y="4881296"/>
            <a:ext cx="12192000" cy="1085595"/>
          </a:xfrm>
          <a:prstGeom prst="rect">
            <a:avLst/>
          </a:prstGeom>
          <a:gradFill rotWithShape="1">
            <a:gsLst>
              <a:gs pos="0">
                <a:srgbClr val="39639B">
                  <a:shade val="51000"/>
                  <a:satMod val="130000"/>
                </a:srgbClr>
              </a:gs>
              <a:gs pos="80000">
                <a:srgbClr val="39639B">
                  <a:shade val="93000"/>
                  <a:satMod val="130000"/>
                </a:srgbClr>
              </a:gs>
              <a:gs pos="100000">
                <a:srgbClr val="39639B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39639B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B6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B6E"/>
                </a:solidFill>
                <a:latin typeface="Calibri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B6E"/>
                </a:solidFill>
                <a:latin typeface="Calibri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B6E"/>
                </a:solidFill>
                <a:latin typeface="Calibri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B6E"/>
                </a:solidFill>
                <a:latin typeface="Calibri" pitchFamily="34" charset="0"/>
                <a:cs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B6E"/>
                </a:solidFill>
                <a:latin typeface="Calibri" pitchFamily="34" charset="0"/>
                <a:cs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B6E"/>
                </a:solidFill>
                <a:latin typeface="Calibri" pitchFamily="34" charset="0"/>
                <a:cs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B6E"/>
                </a:solidFill>
                <a:latin typeface="Calibri" pitchFamily="34" charset="0"/>
                <a:cs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B6E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lvl="0" algn="ctr">
              <a:defRPr/>
            </a:pPr>
            <a:r>
              <a:rPr lang="fr-FR" altLang="fr-FR" sz="2400" b="0" kern="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Projet RAPID CoSS2</a:t>
            </a:r>
          </a:p>
          <a:p>
            <a:pPr lvl="0" algn="ctr">
              <a:defRPr/>
            </a:pPr>
            <a:r>
              <a:rPr lang="fr-FR" altLang="fr-FR" sz="2400" b="0" kern="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Co-ingénierie Safety Security</a:t>
            </a:r>
          </a:p>
        </p:txBody>
      </p:sp>
      <p:sp>
        <p:nvSpPr>
          <p:cNvPr id="2" name="AutoShape 2" descr="https://systematic-paris-region.org/wp-content/uploads/2017/05/confiancenumerique.svg"/>
          <p:cNvSpPr>
            <a:spLocks noChangeAspect="1" noChangeArrowheads="1"/>
          </p:cNvSpPr>
          <p:nvPr/>
        </p:nvSpPr>
        <p:spPr bwMode="auto">
          <a:xfrm>
            <a:off x="1679576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AutoShape 4" descr="https://systematic-paris-region.org/wp-content/uploads/2017/05/confiancenumerique.svg"/>
          <p:cNvSpPr>
            <a:spLocks noChangeAspect="1" noChangeArrowheads="1"/>
          </p:cNvSpPr>
          <p:nvPr/>
        </p:nvSpPr>
        <p:spPr bwMode="auto">
          <a:xfrm>
            <a:off x="1831976" y="15876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6" descr="https://systematic-paris-region.org/wp-content/uploads/2017/05/confiancenumerique.svg"/>
          <p:cNvSpPr>
            <a:spLocks noChangeAspect="1" noChangeArrowheads="1"/>
          </p:cNvSpPr>
          <p:nvPr/>
        </p:nvSpPr>
        <p:spPr bwMode="auto">
          <a:xfrm>
            <a:off x="1984376" y="168276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413" y="196683"/>
            <a:ext cx="2627630" cy="864000"/>
          </a:xfrm>
          <a:prstGeom prst="rect">
            <a:avLst/>
          </a:prstGeom>
        </p:spPr>
      </p:pic>
      <p:sp>
        <p:nvSpPr>
          <p:cNvPr id="11" name="Espace réservé du contenu 2"/>
          <p:cNvSpPr txBox="1">
            <a:spLocks/>
          </p:cNvSpPr>
          <p:nvPr/>
        </p:nvSpPr>
        <p:spPr>
          <a:xfrm>
            <a:off x="0" y="6189812"/>
            <a:ext cx="972000" cy="460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>
                <a:solidFill>
                  <a:schemeClr val="bg1"/>
                </a:solidFill>
              </a:rPr>
              <a:t>2019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774992E-A367-4666-AA72-968185DB8B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715" y="1345019"/>
            <a:ext cx="3240000" cy="3240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33CEE51-42B8-4968-8769-C474C105A7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275" y="1846022"/>
            <a:ext cx="2460236" cy="264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270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04C858-0E55-4185-8D6A-9E29D6331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Avancement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FE3EA76-2B83-4AB1-9BEC-AD5A3A34A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96025" cy="4351338"/>
          </a:xfrm>
        </p:spPr>
        <p:txBody>
          <a:bodyPr>
            <a:normAutofit fontScale="92500"/>
          </a:bodyPr>
          <a:lstStyle/>
          <a:p>
            <a:r>
              <a:rPr lang="fr-FR" dirty="0"/>
              <a:t>Nouvelle version de Cyber Architect</a:t>
            </a:r>
          </a:p>
          <a:p>
            <a:pPr lvl="1">
              <a:buFont typeface="Open Sans" panose="020B0606030504020204" pitchFamily="34" charset="0"/>
              <a:buChar char="–"/>
            </a:pPr>
            <a:r>
              <a:rPr lang="fr-FR" dirty="0"/>
              <a:t>Intégration de référentiels standards (PSSIE, NIST, MITRE, etc.)</a:t>
            </a:r>
          </a:p>
          <a:p>
            <a:pPr lvl="1">
              <a:buFont typeface="Open Sans" panose="020B0606030504020204" pitchFamily="34" charset="0"/>
              <a:buChar char="–"/>
            </a:pPr>
            <a:r>
              <a:rPr lang="fr-FR" dirty="0"/>
              <a:t>Gestion des arbres d’attaque graphiques</a:t>
            </a:r>
          </a:p>
          <a:p>
            <a:r>
              <a:rPr lang="fr-FR" dirty="0"/>
              <a:t>Nouvelle version de Safety Architect</a:t>
            </a:r>
          </a:p>
          <a:p>
            <a:pPr lvl="1">
              <a:buFont typeface="Open Sans" panose="020B0606030504020204" pitchFamily="34" charset="0"/>
              <a:buChar char="–"/>
            </a:pPr>
            <a:r>
              <a:rPr lang="fr-FR" dirty="0"/>
              <a:t>Import de données de Cyber Architect (Menaces, modes opératoires, ER, etc.)</a:t>
            </a:r>
          </a:p>
          <a:p>
            <a:pPr lvl="1">
              <a:buFont typeface="Open Sans" panose="020B0606030504020204" pitchFamily="34" charset="0"/>
              <a:buChar char="–"/>
            </a:pPr>
            <a:r>
              <a:rPr lang="fr-FR" dirty="0"/>
              <a:t>Amélioration de la gestion des exigences</a:t>
            </a:r>
          </a:p>
          <a:p>
            <a:r>
              <a:rPr lang="fr-FR" dirty="0"/>
              <a:t>Travaux en cours pour la création des échanges vers Doors</a:t>
            </a:r>
          </a:p>
          <a:p>
            <a:pPr lvl="1"/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12972F0-9C64-4474-80A2-B887B93068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142" y="379906"/>
            <a:ext cx="1296000" cy="1296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8EA3A04-764E-4326-92BB-9932EDEE48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001" y="2216963"/>
            <a:ext cx="6335999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05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5A5160-270C-4F93-BE39-E823B648C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Pour aller plus loin 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79C6388-8EE5-42E6-813A-26337FCB5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36000" cy="4351338"/>
          </a:xfrm>
        </p:spPr>
        <p:txBody>
          <a:bodyPr/>
          <a:lstStyle/>
          <a:p>
            <a:r>
              <a:rPr lang="fr-FR" dirty="0"/>
              <a:t>Permettre des analyses collaboratives en gérant des équipes à différents niveaux de la confidentialité</a:t>
            </a:r>
          </a:p>
          <a:p>
            <a:r>
              <a:rPr lang="fr-FR" dirty="0"/>
              <a:t>Utiliser les mécanismes de travail collaboratif (</a:t>
            </a:r>
            <a:r>
              <a:rPr lang="fr-FR" i="1" dirty="0"/>
              <a:t>Team for Capella</a:t>
            </a:r>
            <a:r>
              <a:rPr lang="fr-FR" dirty="0"/>
              <a:t>)</a:t>
            </a:r>
          </a:p>
          <a:p>
            <a:r>
              <a:rPr lang="fr-FR" dirty="0"/>
              <a:t>Intégrer Agile Risk Manager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C4F8D7E-FEF6-4957-BE2D-F4AB9ADD68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5471" y="379906"/>
            <a:ext cx="1296000" cy="1296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9397F0B-1A95-42FE-90D6-BF4256619B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000" y="2222819"/>
            <a:ext cx="6336000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897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Agenda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ALL4TEC</a:t>
            </a:r>
          </a:p>
          <a:p>
            <a:pPr lvl="1">
              <a:buFont typeface="Open Sans" panose="020B0606030504020204" pitchFamily="34" charset="0"/>
              <a:buChar char="–"/>
            </a:pPr>
            <a:r>
              <a:rPr lang="fr-FR" dirty="0"/>
              <a:t>Présentation</a:t>
            </a:r>
          </a:p>
          <a:p>
            <a:pPr lvl="1">
              <a:buFont typeface="Open Sans" panose="020B0606030504020204" pitchFamily="34" charset="0"/>
              <a:buChar char="–"/>
            </a:pPr>
            <a:r>
              <a:rPr lang="fr-FR" dirty="0"/>
              <a:t>Lignes de produit</a:t>
            </a:r>
          </a:p>
          <a:p>
            <a:pPr marL="0" indent="0">
              <a:buNone/>
            </a:pPr>
            <a:r>
              <a:rPr lang="fr-FR" dirty="0"/>
              <a:t>Projet CoSS2</a:t>
            </a:r>
          </a:p>
          <a:p>
            <a:pPr lvl="1">
              <a:buFont typeface="Open Sans" panose="020B0606030504020204" pitchFamily="34" charset="0"/>
              <a:buChar char="–"/>
            </a:pPr>
            <a:r>
              <a:rPr lang="fr-FR" dirty="0"/>
              <a:t>Présentation</a:t>
            </a:r>
          </a:p>
          <a:p>
            <a:pPr lvl="1">
              <a:buFont typeface="Open Sans" panose="020B0606030504020204" pitchFamily="34" charset="0"/>
              <a:buChar char="–"/>
            </a:pPr>
            <a:r>
              <a:rPr lang="fr-FR" dirty="0"/>
              <a:t>Problématiques rencontrées</a:t>
            </a:r>
          </a:p>
          <a:p>
            <a:pPr lvl="1">
              <a:buFont typeface="Open Sans" panose="020B0606030504020204" pitchFamily="34" charset="0"/>
              <a:buChar char="–"/>
            </a:pPr>
            <a:r>
              <a:rPr lang="fr-FR" dirty="0"/>
              <a:t>Solution retenue</a:t>
            </a:r>
          </a:p>
          <a:p>
            <a:pPr lvl="1">
              <a:buFont typeface="Open Sans" panose="020B0606030504020204" pitchFamily="34" charset="0"/>
              <a:buChar char="–"/>
            </a:pPr>
            <a:r>
              <a:rPr lang="fr-FR" dirty="0"/>
              <a:t>Avancement</a:t>
            </a:r>
          </a:p>
          <a:p>
            <a:pPr lvl="1">
              <a:buFont typeface="Open Sans" panose="020B0606030504020204" pitchFamily="34" charset="0"/>
              <a:buChar char="–"/>
            </a:pPr>
            <a:r>
              <a:rPr lang="fr-FR" dirty="0"/>
              <a:t>Pour aller plus loin</a:t>
            </a:r>
          </a:p>
          <a:p>
            <a:pPr lvl="1">
              <a:buFont typeface="Open Sans" panose="020B0606030504020204" pitchFamily="34" charset="0"/>
              <a:buChar char="–"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497" y="343906"/>
            <a:ext cx="1368000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834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43" y="3275636"/>
            <a:ext cx="5167507" cy="169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87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Présentation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2510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fr-FR" dirty="0"/>
              <a:t>En quelques mots :</a:t>
            </a:r>
          </a:p>
          <a:p>
            <a:pPr lvl="1">
              <a:lnSpc>
                <a:spcPct val="110000"/>
              </a:lnSpc>
              <a:buFont typeface="Open Sans" panose="020B0606030504020204" pitchFamily="34" charset="0"/>
              <a:buChar char="–"/>
            </a:pPr>
            <a:r>
              <a:rPr lang="fr-FR" dirty="0"/>
              <a:t>Editeur de logiciels depuis 21 ans</a:t>
            </a:r>
          </a:p>
          <a:p>
            <a:pPr lvl="1">
              <a:lnSpc>
                <a:spcPct val="110000"/>
              </a:lnSpc>
              <a:buFont typeface="Open Sans" panose="020B0606030504020204" pitchFamily="34" charset="0"/>
              <a:buChar char="–"/>
            </a:pPr>
            <a:r>
              <a:rPr lang="fr-FR" dirty="0"/>
              <a:t>Spécialiste de l’ingénierie dirigée par les modèles</a:t>
            </a:r>
          </a:p>
          <a:p>
            <a:pPr lvl="1">
              <a:lnSpc>
                <a:spcPct val="110000"/>
              </a:lnSpc>
              <a:buFont typeface="Open Sans" panose="020B0606030504020204" pitchFamily="34" charset="0"/>
              <a:buChar char="–"/>
            </a:pPr>
            <a:r>
              <a:rPr lang="fr-FR" dirty="0"/>
              <a:t>Test de systèmes complexes, sûreté de fonctionnement et cyber sécurité</a:t>
            </a:r>
          </a:p>
          <a:p>
            <a:pPr lvl="1">
              <a:lnSpc>
                <a:spcPct val="110000"/>
              </a:lnSpc>
              <a:buFont typeface="Open Sans" panose="020B0606030504020204" pitchFamily="34" charset="0"/>
              <a:buChar char="–"/>
            </a:pPr>
            <a:r>
              <a:rPr lang="fr-FR" dirty="0"/>
              <a:t>20 ingénieurs et chercheurs qui développent et maintiennent nos outils</a:t>
            </a:r>
          </a:p>
          <a:p>
            <a:pPr>
              <a:lnSpc>
                <a:spcPct val="110000"/>
              </a:lnSpc>
            </a:pPr>
            <a:endParaRPr lang="fr-FR" dirty="0"/>
          </a:p>
          <a:p>
            <a:pPr>
              <a:lnSpc>
                <a:spcPct val="110000"/>
              </a:lnSpc>
            </a:pPr>
            <a:r>
              <a:rPr lang="fr-FR" dirty="0"/>
              <a:t>Forte présence dans la défense française (DGA et électroniciens) mais clients dans différents domaines :</a:t>
            </a:r>
          </a:p>
          <a:p>
            <a:pPr>
              <a:lnSpc>
                <a:spcPct val="110000"/>
              </a:lnSpc>
            </a:pPr>
            <a:endParaRPr lang="fr-FR" dirty="0"/>
          </a:p>
        </p:txBody>
      </p:sp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1240" y="6027575"/>
            <a:ext cx="764340" cy="656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3"/>
          <a:srcRect l="12058" r="11701"/>
          <a:stretch/>
        </p:blipFill>
        <p:spPr>
          <a:xfrm>
            <a:off x="5289440" y="6131698"/>
            <a:ext cx="1809947" cy="448706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701" y="6122507"/>
            <a:ext cx="1625618" cy="467088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1" t="31106" r="10311" b="33005"/>
          <a:stretch/>
        </p:blipFill>
        <p:spPr>
          <a:xfrm>
            <a:off x="1206310" y="5195570"/>
            <a:ext cx="1896043" cy="644654"/>
          </a:xfrm>
          <a:prstGeom prst="rect">
            <a:avLst/>
          </a:prstGeom>
        </p:spPr>
      </p:pic>
      <p:pic>
        <p:nvPicPr>
          <p:cNvPr id="19" name="Picture 2" descr="Résultat de recherche d'images pour &quot;logo AXA&quot;">
            <a:extLst>
              <a:ext uri="{FF2B5EF4-FFF2-40B4-BE49-F238E27FC236}">
                <a16:creationId xmlns:a16="http://schemas.microsoft.com/office/drawing/2014/main" id="{0C4144E8-3025-4951-BDAB-00474C7C7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916" y="5158208"/>
            <a:ext cx="764340" cy="71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BA203F61-4C16-4104-BE69-0CECD79D195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3" t="28478" r="10686" b="31625"/>
          <a:stretch/>
        </p:blipFill>
        <p:spPr>
          <a:xfrm>
            <a:off x="5003819" y="5305141"/>
            <a:ext cx="1439501" cy="425513"/>
          </a:xfrm>
          <a:prstGeom prst="rect">
            <a:avLst/>
          </a:prstGeom>
        </p:spPr>
      </p:pic>
      <p:pic>
        <p:nvPicPr>
          <p:cNvPr id="22" name="Picture 6" descr="Résultat de recherche d'images pour &quot;logo crédit agricole&quot;">
            <a:extLst>
              <a:ext uri="{FF2B5EF4-FFF2-40B4-BE49-F238E27FC236}">
                <a16:creationId xmlns:a16="http://schemas.microsoft.com/office/drawing/2014/main" id="{372B0ECF-8A09-4DF3-959A-47BE8A262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883" y="5256008"/>
            <a:ext cx="757058" cy="523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Résultat de recherche d'images pour &quot;logo visteon&quot;">
            <a:extLst>
              <a:ext uri="{FF2B5EF4-FFF2-40B4-BE49-F238E27FC236}">
                <a16:creationId xmlns:a16="http://schemas.microsoft.com/office/drawing/2014/main" id="{E80D8657-3DC1-4AD4-A09A-2E5FECD98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508" y="5923382"/>
            <a:ext cx="1353477" cy="86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Résultat de recherche d'images pour &quot;logo valeo&quot;">
            <a:extLst>
              <a:ext uri="{FF2B5EF4-FFF2-40B4-BE49-F238E27FC236}">
                <a16:creationId xmlns:a16="http://schemas.microsoft.com/office/drawing/2014/main" id="{5AB86E27-4C8D-4FCE-AF14-ACAAF0105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1105" y="6053229"/>
            <a:ext cx="1273943" cy="60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4" descr="Résultat de recherche d'images pour &quot;logo continental&quot;">
            <a:extLst>
              <a:ext uri="{FF2B5EF4-FFF2-40B4-BE49-F238E27FC236}">
                <a16:creationId xmlns:a16="http://schemas.microsoft.com/office/drawing/2014/main" id="{FE07BAD5-DD6A-4E9A-89C7-302FF54055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60" b="31689"/>
          <a:stretch/>
        </p:blipFill>
        <p:spPr bwMode="auto">
          <a:xfrm>
            <a:off x="10227873" y="5314194"/>
            <a:ext cx="1353477" cy="40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7" t="11748" r="6673"/>
          <a:stretch/>
        </p:blipFill>
        <p:spPr>
          <a:xfrm>
            <a:off x="8337504" y="5148015"/>
            <a:ext cx="1321806" cy="739765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858" y="703906"/>
            <a:ext cx="1970722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158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Lignes de produits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1076172" y="2093458"/>
            <a:ext cx="1980000" cy="1809727"/>
            <a:chOff x="1001988" y="1813413"/>
            <a:chExt cx="1980000" cy="1809727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7384" y="2677510"/>
              <a:ext cx="497759" cy="612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6" name="Pentagone 5"/>
            <p:cNvSpPr/>
            <p:nvPr/>
          </p:nvSpPr>
          <p:spPr>
            <a:xfrm rot="5400000">
              <a:off x="1559941" y="1255460"/>
              <a:ext cx="864093" cy="1980000"/>
            </a:xfrm>
            <a:prstGeom prst="homePlate">
              <a:avLst>
                <a:gd name="adj" fmla="val 22273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Model-based testing</a:t>
              </a:r>
            </a:p>
          </p:txBody>
        </p:sp>
        <p:sp>
          <p:nvSpPr>
            <p:cNvPr id="7" name="ZoneTexte 33"/>
            <p:cNvSpPr txBox="1"/>
            <p:nvPr/>
          </p:nvSpPr>
          <p:spPr>
            <a:xfrm>
              <a:off x="1501153" y="3253808"/>
              <a:ext cx="102297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MaTeLo</a:t>
              </a:r>
              <a:endPara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4112574" y="2093459"/>
            <a:ext cx="1980000" cy="1809726"/>
            <a:chOff x="3142815" y="1813414"/>
            <a:chExt cx="1980000" cy="1809726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3536" y="2677510"/>
              <a:ext cx="538559" cy="612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10" name="Pentagone 9"/>
            <p:cNvSpPr/>
            <p:nvPr/>
          </p:nvSpPr>
          <p:spPr>
            <a:xfrm rot="5400000">
              <a:off x="3700768" y="1255461"/>
              <a:ext cx="864093" cy="1980000"/>
            </a:xfrm>
            <a:prstGeom prst="homePlate">
              <a:avLst>
                <a:gd name="adj" fmla="val 22273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Model-based safety analysis</a:t>
              </a:r>
            </a:p>
          </p:txBody>
        </p:sp>
        <p:sp>
          <p:nvSpPr>
            <p:cNvPr id="11" name="ZoneTexte 34"/>
            <p:cNvSpPr txBox="1"/>
            <p:nvPr/>
          </p:nvSpPr>
          <p:spPr>
            <a:xfrm>
              <a:off x="3219593" y="3253808"/>
              <a:ext cx="185518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Safety Architect</a:t>
              </a:r>
            </a:p>
          </p:txBody>
        </p:sp>
      </p:grpSp>
      <p:sp>
        <p:nvSpPr>
          <p:cNvPr id="13" name="Pentagone 12"/>
          <p:cNvSpPr/>
          <p:nvPr/>
        </p:nvSpPr>
        <p:spPr>
          <a:xfrm rot="5400000">
            <a:off x="9021346" y="-65677"/>
            <a:ext cx="864094" cy="5182374"/>
          </a:xfrm>
          <a:prstGeom prst="homePlate">
            <a:avLst>
              <a:gd name="adj" fmla="val 2227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Cyber security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risks management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4" name="Groupe 13"/>
          <p:cNvGrpSpPr/>
          <p:nvPr/>
        </p:nvGrpSpPr>
        <p:grpSpPr>
          <a:xfrm>
            <a:off x="7211444" y="2957555"/>
            <a:ext cx="1821524" cy="950344"/>
            <a:chOff x="4713088" y="2677510"/>
            <a:chExt cx="1821524" cy="950344"/>
          </a:xfrm>
        </p:grpSpPr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9052" y="2677510"/>
              <a:ext cx="612000" cy="612000"/>
            </a:xfrm>
            <a:prstGeom prst="rect">
              <a:avLst/>
            </a:prstGeom>
          </p:spPr>
        </p:pic>
        <p:sp>
          <p:nvSpPr>
            <p:cNvPr id="19" name="ZoneTexte 35"/>
            <p:cNvSpPr txBox="1"/>
            <p:nvPr/>
          </p:nvSpPr>
          <p:spPr>
            <a:xfrm>
              <a:off x="4713088" y="3258522"/>
              <a:ext cx="1821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Cyber Architect</a:t>
              </a:r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9679149" y="2976217"/>
            <a:ext cx="2210862" cy="931682"/>
            <a:chOff x="7679687" y="2696172"/>
            <a:chExt cx="2210862" cy="931682"/>
          </a:xfrm>
        </p:grpSpPr>
        <p:pic>
          <p:nvPicPr>
            <p:cNvPr id="16" name="Imag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103"/>
            <a:stretch/>
          </p:blipFill>
          <p:spPr>
            <a:xfrm>
              <a:off x="8288701" y="2696172"/>
              <a:ext cx="992826" cy="574677"/>
            </a:xfrm>
            <a:prstGeom prst="rect">
              <a:avLst/>
            </a:prstGeom>
          </p:spPr>
        </p:pic>
        <p:sp>
          <p:nvSpPr>
            <p:cNvPr id="17" name="ZoneTexte 35"/>
            <p:cNvSpPr txBox="1"/>
            <p:nvPr/>
          </p:nvSpPr>
          <p:spPr>
            <a:xfrm>
              <a:off x="7679687" y="3258522"/>
              <a:ext cx="2210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Agile </a:t>
              </a:r>
              <a:r>
                <a:rPr lang="fr-FR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Risk</a:t>
              </a:r>
              <a:r>
                <a:rPr lang="fr-FR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Manager</a:t>
              </a:r>
            </a:p>
          </p:txBody>
        </p:sp>
      </p:grpSp>
      <p:pic>
        <p:nvPicPr>
          <p:cNvPr id="21" name="Imag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5602" y="3957360"/>
            <a:ext cx="2520000" cy="201599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22" name="Image 21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788998" y="3957359"/>
            <a:ext cx="2520000" cy="20160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62206" y="3957252"/>
            <a:ext cx="2520000" cy="201621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25" name="Image 24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579" y="3957359"/>
            <a:ext cx="2520000" cy="20160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858" y="703906"/>
            <a:ext cx="1970722" cy="648000"/>
          </a:xfrm>
          <a:prstGeom prst="rect">
            <a:avLst/>
          </a:prstGeom>
        </p:spPr>
      </p:pic>
      <p:grpSp>
        <p:nvGrpSpPr>
          <p:cNvPr id="24" name="Groupe 23"/>
          <p:cNvGrpSpPr/>
          <p:nvPr/>
        </p:nvGrpSpPr>
        <p:grpSpPr>
          <a:xfrm>
            <a:off x="10618178" y="2056778"/>
            <a:ext cx="1426401" cy="1090452"/>
            <a:chOff x="10196443" y="2146048"/>
            <a:chExt cx="1426401" cy="1090452"/>
          </a:xfrm>
        </p:grpSpPr>
        <p:pic>
          <p:nvPicPr>
            <p:cNvPr id="31" name="Image 3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0000">
              <a:off x="10759096" y="2146048"/>
              <a:ext cx="863748" cy="863748"/>
            </a:xfrm>
            <a:prstGeom prst="rect">
              <a:avLst/>
            </a:prstGeom>
          </p:spPr>
        </p:pic>
        <p:sp>
          <p:nvSpPr>
            <p:cNvPr id="23" name="ZoneTexte 22"/>
            <p:cNvSpPr txBox="1"/>
            <p:nvPr/>
          </p:nvSpPr>
          <p:spPr>
            <a:xfrm rot="1800000">
              <a:off x="10196443" y="2867168"/>
              <a:ext cx="13574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>
                  <a:solidFill>
                    <a:srgbClr val="C00000"/>
                  </a:solidFill>
                </a:rPr>
                <a:t>Labellisé !</a:t>
              </a:r>
            </a:p>
          </p:txBody>
        </p:sp>
      </p:grpSp>
      <p:sp>
        <p:nvSpPr>
          <p:cNvPr id="32" name="ZoneTexte 31"/>
          <p:cNvSpPr txBox="1"/>
          <p:nvPr/>
        </p:nvSpPr>
        <p:spPr>
          <a:xfrm>
            <a:off x="6862206" y="6067032"/>
            <a:ext cx="2520001" cy="408623"/>
          </a:xfrm>
          <a:prstGeom prst="flowChartAlternateProcess">
            <a:avLst/>
          </a:prstGeom>
          <a:solidFill>
            <a:srgbClr val="FFD99B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2">
                    <a:lumMod val="25000"/>
                  </a:schemeClr>
                </a:solidFill>
              </a:rPr>
              <a:t>EBIOS 2010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9524579" y="6067032"/>
            <a:ext cx="2520001" cy="408623"/>
          </a:xfrm>
          <a:prstGeom prst="flowChartAlternateProcess">
            <a:avLst/>
          </a:prstGeom>
          <a:solidFill>
            <a:srgbClr val="FFD99B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2">
                    <a:lumMod val="25000"/>
                  </a:schemeClr>
                </a:solidFill>
              </a:rPr>
              <a:t>EBIOS </a:t>
            </a:r>
            <a:r>
              <a:rPr lang="fr-FR" dirty="0" err="1">
                <a:solidFill>
                  <a:schemeClr val="bg2">
                    <a:lumMod val="25000"/>
                  </a:schemeClr>
                </a:solidFill>
              </a:rPr>
              <a:t>Risk</a:t>
            </a:r>
            <a:r>
              <a:rPr lang="fr-FR" dirty="0">
                <a:solidFill>
                  <a:schemeClr val="bg2">
                    <a:lumMod val="25000"/>
                  </a:schemeClr>
                </a:solidFill>
              </a:rPr>
              <a:t> Manager</a:t>
            </a:r>
          </a:p>
        </p:txBody>
      </p:sp>
    </p:spTree>
    <p:extLst>
      <p:ext uri="{BB962C8B-B14F-4D97-AF65-F5344CB8AC3E}">
        <p14:creationId xmlns:p14="http://schemas.microsoft.com/office/powerpoint/2010/main" val="178061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1070158" cy="2852737"/>
          </a:xfrm>
        </p:spPr>
        <p:txBody>
          <a:bodyPr>
            <a:normAutofit/>
          </a:bodyPr>
          <a:lstStyle/>
          <a:p>
            <a:r>
              <a:rPr lang="fr-FR" sz="5400" dirty="0"/>
              <a:t>Projet CoSS2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800" dirty="0"/>
              <a:t>Co-ingénierie Sécurité / Sûreté pour la modélisation des Systèmes d’Information de la Défense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DDED2D1-D8FF-43BD-973E-A62020A415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062" y="267855"/>
            <a:ext cx="1924946" cy="192494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498C8F6-9E7D-47B5-A7D3-8F62739E98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150" y="2146257"/>
            <a:ext cx="1546770" cy="165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343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79369AF1-3F55-4F67-AFF9-A747C590E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Présentation en quelques mots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3AFD6D77-D3A2-4628-B329-DF8D0DD7C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CoSS2 - Co-ingénierie Sécurité / Sûreté :</a:t>
            </a:r>
          </a:p>
          <a:p>
            <a:pPr lvl="1">
              <a:buFont typeface="Open Sans" panose="020B0606030504020204" pitchFamily="34" charset="0"/>
              <a:buChar char="–"/>
            </a:pPr>
            <a:r>
              <a:rPr lang="fr-FR" dirty="0"/>
              <a:t>Porteur du projet ALL4TEC - partenariat avec THALES TRT</a:t>
            </a:r>
          </a:p>
          <a:p>
            <a:pPr lvl="1">
              <a:buFont typeface="Open Sans" panose="020B0606030504020204" pitchFamily="34" charset="0"/>
              <a:buChar char="–"/>
            </a:pPr>
            <a:r>
              <a:rPr lang="fr-FR" dirty="0"/>
              <a:t>T</a:t>
            </a:r>
            <a:r>
              <a:rPr lang="fr-FR" baseline="-25000" dirty="0"/>
              <a:t>0</a:t>
            </a:r>
            <a:r>
              <a:rPr lang="fr-FR" dirty="0"/>
              <a:t> juin 2018, durée de 24 mois</a:t>
            </a:r>
          </a:p>
          <a:p>
            <a:pPr lvl="1">
              <a:buFont typeface="Open Sans" panose="020B0606030504020204" pitchFamily="34" charset="0"/>
              <a:buChar char="–"/>
            </a:pPr>
            <a:r>
              <a:rPr lang="fr-FR" dirty="0"/>
              <a:t>TRL 5 attendu en fin de projet</a:t>
            </a:r>
          </a:p>
          <a:p>
            <a:r>
              <a:rPr lang="fr-FR" dirty="0"/>
              <a:t>Objectifs :</a:t>
            </a:r>
          </a:p>
          <a:p>
            <a:pPr lvl="1">
              <a:buFont typeface="Open Sans" panose="020B0606030504020204" pitchFamily="34" charset="0"/>
              <a:buChar char="–"/>
            </a:pPr>
            <a:r>
              <a:rPr lang="fr-FR" dirty="0"/>
              <a:t>S’appuyer sur les outils ALL4TEC existants</a:t>
            </a:r>
          </a:p>
          <a:p>
            <a:pPr lvl="1">
              <a:buFont typeface="Open Sans" panose="020B0606030504020204" pitchFamily="34" charset="0"/>
              <a:buChar char="–"/>
            </a:pPr>
            <a:r>
              <a:rPr lang="fr-FR" dirty="0"/>
              <a:t>Bénéficier du contexte opérationnel de Thales comme cas d’usage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E3E94B0-D209-4C18-B7E5-65F144FD66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594" y="343906"/>
            <a:ext cx="1368000" cy="1368000"/>
          </a:xfrm>
          <a:prstGeom prst="rect">
            <a:avLst/>
          </a:prstGeom>
        </p:spPr>
      </p:pic>
      <p:sp>
        <p:nvSpPr>
          <p:cNvPr id="8" name="Flèche : pentagone 7">
            <a:extLst>
              <a:ext uri="{FF2B5EF4-FFF2-40B4-BE49-F238E27FC236}">
                <a16:creationId xmlns:a16="http://schemas.microsoft.com/office/drawing/2014/main" id="{518779BD-957A-4B68-9B26-A56799FBCAA7}"/>
              </a:ext>
            </a:extLst>
          </p:cNvPr>
          <p:cNvSpPr/>
          <p:nvPr/>
        </p:nvSpPr>
        <p:spPr>
          <a:xfrm>
            <a:off x="1133764" y="5172007"/>
            <a:ext cx="10718830" cy="1004956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 dirty="0"/>
              <a:t>Construire un atelier logiciel permettant l’analyse des risques en </a:t>
            </a:r>
            <a:r>
              <a:rPr lang="fr-FR" sz="2000" b="1" dirty="0" err="1"/>
              <a:t>co</a:t>
            </a:r>
            <a:r>
              <a:rPr lang="fr-FR" sz="2000" b="1" dirty="0"/>
              <a:t>-ingénierie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896744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BD752D-8CC9-48E3-90C0-3C436BFF4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Problématiques rencontrées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082BC8A-AEF3-463A-B17A-4D075AB8C4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Workshops Thales - Collecter le besoin des utilisateurs finaux</a:t>
            </a:r>
          </a:p>
          <a:p>
            <a:pPr lvl="1">
              <a:buFont typeface="Open Sans" panose="020B0606030504020204" pitchFamily="34" charset="0"/>
              <a:buChar char="–"/>
            </a:pPr>
            <a:r>
              <a:rPr lang="fr-FR" dirty="0"/>
              <a:t>Des besoins confirmés (arbres d’attaque, etc.)</a:t>
            </a:r>
          </a:p>
          <a:p>
            <a:pPr lvl="1">
              <a:buFont typeface="Open Sans" panose="020B0606030504020204" pitchFamily="34" charset="0"/>
              <a:buChar char="–"/>
            </a:pPr>
            <a:r>
              <a:rPr lang="fr-FR" dirty="0"/>
              <a:t>De nouveaux besoins identifiés (intégration DOORS, etc.)</a:t>
            </a:r>
          </a:p>
          <a:p>
            <a:pPr lvl="1">
              <a:buFont typeface="Open Sans" panose="020B0606030504020204" pitchFamily="34" charset="0"/>
              <a:buChar char="–"/>
            </a:pPr>
            <a:r>
              <a:rPr lang="fr-FR" dirty="0"/>
              <a:t>Des changements de priorité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r-FR" dirty="0"/>
              <a:t>La synchronisation du modèle d’analyse de risque avec le modèle système n’est pas la priorité, il faut avant cela passer pas les exigences</a:t>
            </a:r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D63DB9B-77CC-4947-BD13-B97CA28CCC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343906"/>
            <a:ext cx="1368000" cy="1368000"/>
          </a:xfrm>
          <a:prstGeom prst="rect">
            <a:avLst/>
          </a:prstGeom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264CEB4B-DA11-4E88-96D7-197FE84EE2C7}"/>
              </a:ext>
            </a:extLst>
          </p:cNvPr>
          <p:cNvSpPr/>
          <p:nvPr/>
        </p:nvSpPr>
        <p:spPr>
          <a:xfrm>
            <a:off x="2057400" y="4419600"/>
            <a:ext cx="8810625" cy="1673225"/>
          </a:xfrm>
          <a:prstGeom prst="roundRect">
            <a:avLst>
              <a:gd name="adj" fmla="val 699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Le niveau de granularité actuel des modèles Capella n’est pas adapté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La complétude des informations n’est pas assurée : les utilisateurs ne modélisent pas forcément ce qu’ils connaissent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Les exigences sont à la base des échanges en </a:t>
            </a:r>
            <a:r>
              <a:rPr lang="fr-FR" dirty="0" err="1"/>
              <a:t>co</a:t>
            </a:r>
            <a:r>
              <a:rPr lang="fr-FR" dirty="0"/>
              <a:t>-ingénierie</a:t>
            </a:r>
          </a:p>
        </p:txBody>
      </p:sp>
    </p:spTree>
    <p:extLst>
      <p:ext uri="{BB962C8B-B14F-4D97-AF65-F5344CB8AC3E}">
        <p14:creationId xmlns:p14="http://schemas.microsoft.com/office/powerpoint/2010/main" val="371416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F75BAD-95A7-4087-ADE2-AA24A332F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Solution retenue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0B0D825-61BC-47CE-9374-8F9540177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1536700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Intégrer la </a:t>
            </a:r>
            <a:r>
              <a:rPr lang="fr-FR" dirty="0" err="1"/>
              <a:t>co</a:t>
            </a:r>
            <a:r>
              <a:rPr lang="fr-FR" dirty="0"/>
              <a:t>-ingénierie au plus tôt, par les exigences</a:t>
            </a:r>
          </a:p>
          <a:p>
            <a:pPr lvl="1">
              <a:buFont typeface="Open Sans" panose="020B0606030504020204" pitchFamily="34" charset="0"/>
              <a:buChar char="–"/>
            </a:pPr>
            <a:r>
              <a:rPr lang="fr-FR" i="1" dirty="0" err="1"/>
              <a:t>Securing</a:t>
            </a:r>
            <a:r>
              <a:rPr lang="fr-FR" i="1" dirty="0"/>
              <a:t> by </a:t>
            </a:r>
            <a:r>
              <a:rPr lang="fr-FR" i="1" dirty="0" err="1"/>
              <a:t>conformity</a:t>
            </a:r>
            <a:r>
              <a:rPr lang="fr-FR" i="1" dirty="0"/>
              <a:t> </a:t>
            </a:r>
            <a:r>
              <a:rPr lang="fr-FR" dirty="0"/>
              <a:t>avant le</a:t>
            </a:r>
            <a:r>
              <a:rPr lang="fr-FR" i="1" dirty="0"/>
              <a:t> </a:t>
            </a:r>
            <a:r>
              <a:rPr lang="fr-FR" i="1" dirty="0" err="1"/>
              <a:t>risk</a:t>
            </a:r>
            <a:r>
              <a:rPr lang="fr-FR" i="1" dirty="0"/>
              <a:t> </a:t>
            </a:r>
            <a:r>
              <a:rPr lang="fr-FR" i="1" dirty="0" err="1"/>
              <a:t>assessment</a:t>
            </a:r>
            <a:r>
              <a:rPr lang="fr-FR" i="1" dirty="0"/>
              <a:t> &amp; </a:t>
            </a:r>
            <a:r>
              <a:rPr lang="fr-FR" i="1" dirty="0" err="1"/>
              <a:t>treatment</a:t>
            </a:r>
            <a:endParaRPr lang="fr-FR" dirty="0"/>
          </a:p>
          <a:p>
            <a:pPr lvl="1">
              <a:buFont typeface="Open Sans" panose="020B0606030504020204" pitchFamily="34" charset="0"/>
              <a:buChar char="–"/>
            </a:pPr>
            <a:r>
              <a:rPr lang="fr-FR" i="1" dirty="0"/>
              <a:t>Risk </a:t>
            </a:r>
            <a:r>
              <a:rPr lang="fr-FR" i="1" dirty="0" err="1"/>
              <a:t>assessment</a:t>
            </a:r>
            <a:r>
              <a:rPr lang="fr-FR" i="1" dirty="0"/>
              <a:t> “by-design”</a:t>
            </a:r>
            <a:r>
              <a:rPr lang="fr-FR" dirty="0"/>
              <a:t> versus </a:t>
            </a:r>
            <a:r>
              <a:rPr lang="fr-FR" i="1" dirty="0"/>
              <a:t>“as-</a:t>
            </a:r>
            <a:r>
              <a:rPr lang="fr-FR" i="1" dirty="0" err="1"/>
              <a:t>designed</a:t>
            </a:r>
            <a:r>
              <a:rPr lang="fr-FR" i="1" dirty="0"/>
              <a:t>”</a:t>
            </a:r>
          </a:p>
          <a:p>
            <a:pPr lvl="1">
              <a:buFont typeface="Open Sans" panose="020B0606030504020204" pitchFamily="34" charset="0"/>
              <a:buChar char="–"/>
            </a:pPr>
            <a:r>
              <a:rPr lang="fr-FR" i="1" dirty="0"/>
              <a:t>Risk </a:t>
            </a:r>
            <a:r>
              <a:rPr lang="fr-FR" i="1" dirty="0" err="1"/>
              <a:t>assessment</a:t>
            </a:r>
            <a:r>
              <a:rPr lang="fr-FR" i="1" dirty="0"/>
              <a:t> “as-</a:t>
            </a:r>
            <a:r>
              <a:rPr lang="fr-FR" i="1" dirty="0" err="1"/>
              <a:t>designed</a:t>
            </a:r>
            <a:r>
              <a:rPr lang="fr-FR" i="1" dirty="0"/>
              <a:t>”</a:t>
            </a:r>
            <a:r>
              <a:rPr lang="fr-FR" dirty="0"/>
              <a:t> versus </a:t>
            </a:r>
            <a:r>
              <a:rPr lang="fr-FR" i="1" dirty="0"/>
              <a:t>“as-</a:t>
            </a:r>
            <a:r>
              <a:rPr lang="fr-FR" i="1" dirty="0" err="1"/>
              <a:t>built</a:t>
            </a:r>
            <a:r>
              <a:rPr lang="fr-FR" i="1" dirty="0"/>
              <a:t>”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6F5E85D-0180-4EDD-8946-E0B956F96D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4" t="5248" r="14622" b="23693"/>
          <a:stretch/>
        </p:blipFill>
        <p:spPr>
          <a:xfrm>
            <a:off x="10436647" y="343906"/>
            <a:ext cx="1402928" cy="1368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33ED660-38DB-4B99-A91D-7700B56E34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719" y="3505200"/>
            <a:ext cx="1080000" cy="1080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42A0CC3-EE1C-4381-AB11-96F5F62D97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719" y="5437411"/>
            <a:ext cx="1080000" cy="1080000"/>
          </a:xfrm>
          <a:prstGeom prst="rect">
            <a:avLst/>
          </a:prstGeom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4BEAFB5D-1AD4-4CFF-B71A-F81D37BF56D4}"/>
              </a:ext>
            </a:extLst>
          </p:cNvPr>
          <p:cNvGrpSpPr/>
          <p:nvPr/>
        </p:nvGrpSpPr>
        <p:grpSpPr>
          <a:xfrm>
            <a:off x="3171959" y="3581079"/>
            <a:ext cx="1080000" cy="1080000"/>
            <a:chOff x="3587868" y="3143881"/>
            <a:chExt cx="1157809" cy="1157809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02A0C754-6F2C-485F-8CC0-E8FF867E0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87868" y="3143881"/>
              <a:ext cx="1157809" cy="1157809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6E2C94B2-1539-46C8-AADC-AD4A800C6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6622" y="3409137"/>
              <a:ext cx="420301" cy="420301"/>
            </a:xfrm>
            <a:prstGeom prst="rect">
              <a:avLst/>
            </a:prstGeom>
          </p:spPr>
        </p:pic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D367FD9B-F34A-4068-957D-039F7841AF49}"/>
              </a:ext>
            </a:extLst>
          </p:cNvPr>
          <p:cNvGrpSpPr/>
          <p:nvPr/>
        </p:nvGrpSpPr>
        <p:grpSpPr>
          <a:xfrm>
            <a:off x="3171959" y="5562070"/>
            <a:ext cx="1080000" cy="1080000"/>
            <a:chOff x="2395847" y="5189740"/>
            <a:chExt cx="1157809" cy="1157809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B8E21AB3-90E2-43EB-BAF7-BB10DCC2F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95847" y="5189740"/>
              <a:ext cx="1157809" cy="1157809"/>
            </a:xfrm>
            <a:prstGeom prst="rect">
              <a:avLst/>
            </a:prstGeom>
          </p:spPr>
        </p:pic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ACE2D685-3811-4AB0-8CC1-F2908CAF3B2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4751" y="5495850"/>
              <a:ext cx="360000" cy="360000"/>
            </a:xfrm>
            <a:prstGeom prst="rect">
              <a:avLst/>
            </a:prstGeom>
          </p:spPr>
        </p:pic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BED45E8C-7921-40D3-8EB5-C9388D17FCF3}"/>
              </a:ext>
            </a:extLst>
          </p:cNvPr>
          <p:cNvGrpSpPr/>
          <p:nvPr/>
        </p:nvGrpSpPr>
        <p:grpSpPr>
          <a:xfrm>
            <a:off x="6515100" y="4504067"/>
            <a:ext cx="1076475" cy="1086002"/>
            <a:chOff x="6437623" y="4205654"/>
            <a:chExt cx="1076475" cy="1086002"/>
          </a:xfrm>
        </p:grpSpPr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B757239A-2AED-4269-A7FF-682847C32AF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437623" y="4205654"/>
              <a:ext cx="1076475" cy="1086002"/>
            </a:xfrm>
            <a:prstGeom prst="rect">
              <a:avLst/>
            </a:prstGeom>
          </p:spPr>
        </p:pic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5B92D5FE-DA04-4AC1-AC4F-3824218C773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1740" y="4478705"/>
              <a:ext cx="488241" cy="378387"/>
            </a:xfrm>
            <a:prstGeom prst="rect">
              <a:avLst/>
            </a:prstGeom>
          </p:spPr>
        </p:pic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C2C1812A-ECE1-40C3-9179-ED3ECA68901E}"/>
              </a:ext>
            </a:extLst>
          </p:cNvPr>
          <p:cNvGrpSpPr/>
          <p:nvPr/>
        </p:nvGrpSpPr>
        <p:grpSpPr>
          <a:xfrm>
            <a:off x="8621563" y="4493702"/>
            <a:ext cx="1076475" cy="1086002"/>
            <a:chOff x="7788854" y="4205654"/>
            <a:chExt cx="1076475" cy="1086002"/>
          </a:xfrm>
        </p:grpSpPr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3F5FACBB-AB79-4601-9CA1-3C6406458EF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788854" y="4205654"/>
              <a:ext cx="1076475" cy="1086002"/>
            </a:xfrm>
            <a:prstGeom prst="rect">
              <a:avLst/>
            </a:prstGeom>
          </p:spPr>
        </p:pic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1F424D95-2338-46E7-A9FE-7DAE07132E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112576" y="4459655"/>
              <a:ext cx="429030" cy="412471"/>
            </a:xfrm>
            <a:prstGeom prst="rect">
              <a:avLst/>
            </a:prstGeom>
          </p:spPr>
        </p:pic>
      </p:grpSp>
      <p:sp>
        <p:nvSpPr>
          <p:cNvPr id="23" name="Double flèche horizontale 29">
            <a:extLst>
              <a:ext uri="{FF2B5EF4-FFF2-40B4-BE49-F238E27FC236}">
                <a16:creationId xmlns:a16="http://schemas.microsoft.com/office/drawing/2014/main" id="{6D9C8600-47D7-4B6B-AA5D-7180AE2B33D0}"/>
              </a:ext>
            </a:extLst>
          </p:cNvPr>
          <p:cNvSpPr/>
          <p:nvPr/>
        </p:nvSpPr>
        <p:spPr>
          <a:xfrm>
            <a:off x="7782569" y="4856703"/>
            <a:ext cx="648000" cy="360000"/>
          </a:xfrm>
          <a:prstGeom prst="left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Double flèche horizontale 29">
            <a:extLst>
              <a:ext uri="{FF2B5EF4-FFF2-40B4-BE49-F238E27FC236}">
                <a16:creationId xmlns:a16="http://schemas.microsoft.com/office/drawing/2014/main" id="{AD91EE9D-33C3-4A61-94A1-05600BC2DC7C}"/>
              </a:ext>
            </a:extLst>
          </p:cNvPr>
          <p:cNvSpPr/>
          <p:nvPr/>
        </p:nvSpPr>
        <p:spPr>
          <a:xfrm rot="5400000">
            <a:off x="3403615" y="4931573"/>
            <a:ext cx="616688" cy="360000"/>
          </a:xfrm>
          <a:prstGeom prst="left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Double flèche horizontale 29">
            <a:extLst>
              <a:ext uri="{FF2B5EF4-FFF2-40B4-BE49-F238E27FC236}">
                <a16:creationId xmlns:a16="http://schemas.microsoft.com/office/drawing/2014/main" id="{36CE3456-295D-4D3C-BB5D-093E31F5DDBC}"/>
              </a:ext>
            </a:extLst>
          </p:cNvPr>
          <p:cNvSpPr/>
          <p:nvPr/>
        </p:nvSpPr>
        <p:spPr>
          <a:xfrm rot="900000">
            <a:off x="4213658" y="4383902"/>
            <a:ext cx="2178517" cy="360000"/>
          </a:xfrm>
          <a:prstGeom prst="leftRightArrow">
            <a:avLst/>
          </a:prstGeom>
          <a:solidFill>
            <a:srgbClr val="EE99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Double flèche horizontale 29">
            <a:extLst>
              <a:ext uri="{FF2B5EF4-FFF2-40B4-BE49-F238E27FC236}">
                <a16:creationId xmlns:a16="http://schemas.microsoft.com/office/drawing/2014/main" id="{E4DD9DFF-50B9-472B-8538-467A5F3C3825}"/>
              </a:ext>
            </a:extLst>
          </p:cNvPr>
          <p:cNvSpPr/>
          <p:nvPr/>
        </p:nvSpPr>
        <p:spPr>
          <a:xfrm rot="20700000" flipH="1">
            <a:off x="4198985" y="5350234"/>
            <a:ext cx="2178517" cy="360000"/>
          </a:xfrm>
          <a:prstGeom prst="left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Double flèche horizontale 29">
            <a:extLst>
              <a:ext uri="{FF2B5EF4-FFF2-40B4-BE49-F238E27FC236}">
                <a16:creationId xmlns:a16="http://schemas.microsoft.com/office/drawing/2014/main" id="{1B75EB2A-A032-4C6B-83D9-54439EBA442A}"/>
              </a:ext>
            </a:extLst>
          </p:cNvPr>
          <p:cNvSpPr/>
          <p:nvPr/>
        </p:nvSpPr>
        <p:spPr>
          <a:xfrm rot="439230">
            <a:off x="4328653" y="3988162"/>
            <a:ext cx="4400396" cy="360000"/>
          </a:xfrm>
          <a:prstGeom prst="left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Double flèche horizontale 29">
            <a:extLst>
              <a:ext uri="{FF2B5EF4-FFF2-40B4-BE49-F238E27FC236}">
                <a16:creationId xmlns:a16="http://schemas.microsoft.com/office/drawing/2014/main" id="{ABD53C42-CED4-4E1C-B6FD-919510C61479}"/>
              </a:ext>
            </a:extLst>
          </p:cNvPr>
          <p:cNvSpPr/>
          <p:nvPr/>
        </p:nvSpPr>
        <p:spPr>
          <a:xfrm rot="21160770" flipV="1">
            <a:off x="4328654" y="5762108"/>
            <a:ext cx="4400396" cy="360000"/>
          </a:xfrm>
          <a:prstGeom prst="left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16305A4A-0A06-41FA-8D2B-C43E727D969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037" y="4357411"/>
            <a:ext cx="1080000" cy="1080000"/>
          </a:xfrm>
          <a:prstGeom prst="rect">
            <a:avLst/>
          </a:prstGeom>
        </p:spPr>
      </p:pic>
      <p:sp>
        <p:nvSpPr>
          <p:cNvPr id="33" name="Rectangle à coins arrondis 25">
            <a:extLst>
              <a:ext uri="{FF2B5EF4-FFF2-40B4-BE49-F238E27FC236}">
                <a16:creationId xmlns:a16="http://schemas.microsoft.com/office/drawing/2014/main" id="{5CF58ED9-D5B9-49AC-BFE0-873F1C1BAEEF}"/>
              </a:ext>
            </a:extLst>
          </p:cNvPr>
          <p:cNvSpPr/>
          <p:nvPr/>
        </p:nvSpPr>
        <p:spPr>
          <a:xfrm>
            <a:off x="799966" y="3867484"/>
            <a:ext cx="1260000" cy="576000"/>
          </a:xfrm>
          <a:prstGeom prst="roundRect">
            <a:avLst/>
          </a:prstGeom>
          <a:solidFill>
            <a:srgbClr val="FFD9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bg2">
                    <a:lumMod val="25000"/>
                  </a:schemeClr>
                </a:solidFill>
              </a:rPr>
              <a:t>Equipes cyber</a:t>
            </a:r>
          </a:p>
        </p:txBody>
      </p:sp>
      <p:sp>
        <p:nvSpPr>
          <p:cNvPr id="34" name="Rectangle à coins arrondis 25">
            <a:extLst>
              <a:ext uri="{FF2B5EF4-FFF2-40B4-BE49-F238E27FC236}">
                <a16:creationId xmlns:a16="http://schemas.microsoft.com/office/drawing/2014/main" id="{6D552393-6C4C-4760-8469-956592FC3DA7}"/>
              </a:ext>
            </a:extLst>
          </p:cNvPr>
          <p:cNvSpPr/>
          <p:nvPr/>
        </p:nvSpPr>
        <p:spPr>
          <a:xfrm>
            <a:off x="795688" y="5814070"/>
            <a:ext cx="1260000" cy="576000"/>
          </a:xfrm>
          <a:prstGeom prst="roundRect">
            <a:avLst/>
          </a:prstGeom>
          <a:solidFill>
            <a:srgbClr val="FFD9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bg2">
                    <a:lumMod val="25000"/>
                  </a:schemeClr>
                </a:solidFill>
              </a:rPr>
              <a:t>Equipes safety</a:t>
            </a:r>
          </a:p>
        </p:txBody>
      </p:sp>
      <p:sp>
        <p:nvSpPr>
          <p:cNvPr id="35" name="Rectangle à coins arrondis 25">
            <a:extLst>
              <a:ext uri="{FF2B5EF4-FFF2-40B4-BE49-F238E27FC236}">
                <a16:creationId xmlns:a16="http://schemas.microsoft.com/office/drawing/2014/main" id="{F59B7DC2-60F8-4637-B347-74E184D71192}"/>
              </a:ext>
            </a:extLst>
          </p:cNvPr>
          <p:cNvSpPr/>
          <p:nvPr/>
        </p:nvSpPr>
        <p:spPr>
          <a:xfrm>
            <a:off x="10662023" y="4764387"/>
            <a:ext cx="1260000" cy="576000"/>
          </a:xfrm>
          <a:prstGeom prst="roundRect">
            <a:avLst/>
          </a:prstGeom>
          <a:solidFill>
            <a:srgbClr val="FFD9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bg2">
                    <a:lumMod val="25000"/>
                  </a:schemeClr>
                </a:solidFill>
              </a:rPr>
              <a:t>Equipes système</a:t>
            </a:r>
          </a:p>
        </p:txBody>
      </p:sp>
    </p:spTree>
    <p:extLst>
      <p:ext uri="{BB962C8B-B14F-4D97-AF65-F5344CB8AC3E}">
        <p14:creationId xmlns:p14="http://schemas.microsoft.com/office/powerpoint/2010/main" val="424058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 animBg="1"/>
      <p:bldP spid="29" grpId="0" animBg="1"/>
      <p:bldP spid="30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4T - 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2493</TotalTime>
  <Words>423</Words>
  <Application>Microsoft Office PowerPoint</Application>
  <PresentationFormat>Grand écran</PresentationFormat>
  <Paragraphs>77</Paragraphs>
  <Slides>11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Open Sans</vt:lpstr>
      <vt:lpstr>Arial</vt:lpstr>
      <vt:lpstr>Calibri</vt:lpstr>
      <vt:lpstr>Wingdings</vt:lpstr>
      <vt:lpstr>Thème Office</vt:lpstr>
      <vt:lpstr>Présentation PowerPoint</vt:lpstr>
      <vt:lpstr>Agenda</vt:lpstr>
      <vt:lpstr>Présentation PowerPoint</vt:lpstr>
      <vt:lpstr>Présentation</vt:lpstr>
      <vt:lpstr>Lignes de produits</vt:lpstr>
      <vt:lpstr>Projet CoSS2</vt:lpstr>
      <vt:lpstr>Présentation en quelques mots</vt:lpstr>
      <vt:lpstr>Problématiques rencontrées</vt:lpstr>
      <vt:lpstr>Solution retenue</vt:lpstr>
      <vt:lpstr>Avancement</vt:lpstr>
      <vt:lpstr>Pour aller plus loin 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cosson</dc:creator>
  <cp:lastModifiedBy>Jonathan DUMONT</cp:lastModifiedBy>
  <cp:revision>227</cp:revision>
  <dcterms:created xsi:type="dcterms:W3CDTF">2019-02-13T19:27:58Z</dcterms:created>
  <dcterms:modified xsi:type="dcterms:W3CDTF">2019-05-15T18:53:20Z</dcterms:modified>
</cp:coreProperties>
</file>