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2" r:id="rId1"/>
    <p:sldMasterId id="2147483751" r:id="rId2"/>
  </p:sldMasterIdLst>
  <p:notesMasterIdLst>
    <p:notesMasterId r:id="rId11"/>
  </p:notesMasterIdLst>
  <p:sldIdLst>
    <p:sldId id="256" r:id="rId3"/>
    <p:sldId id="257" r:id="rId4"/>
    <p:sldId id="258" r:id="rId5"/>
    <p:sldId id="266" r:id="rId6"/>
    <p:sldId id="265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141" autoAdjust="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49E5F-F1A2-439C-866E-68B960FB3241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203A5-292B-4468-BD74-D40DDEB1A6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782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Noter la collaboration avec PRISME dans le cadre d’un projet -&gt; eux sur la sureté de fonctionnement</a:t>
            </a:r>
          </a:p>
          <a:p>
            <a:r>
              <a:rPr lang="fr-FR" dirty="0"/>
              <a:t>Thèse dans le cadre d’un projet régional avec le labo PRISME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203A5-292B-4468-BD74-D40DDEB1A69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600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Chaque techno a ses failles et ses mécanismes de sécurité différents</a:t>
            </a:r>
          </a:p>
          <a:p>
            <a:r>
              <a:rPr lang="fr-FR" dirty="0"/>
              <a:t>-&gt;Interfaçage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203A5-292B-4468-BD74-D40DDEB1A69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700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203A5-292B-4468-BD74-D40DDEB1A69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294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Communiquer EN </a:t>
            </a:r>
            <a:r>
              <a:rPr lang="fr-FR" dirty="0" err="1"/>
              <a:t>Zigbee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203A5-292B-4468-BD74-D40DDEB1A69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19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Internet of Things: Security of Interoperability - RESSI - 15 mai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57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Internet of Things: Security of Interoperability - RESSI - 15 mai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Internet of Things: Security of Interoperability - RESSI - 15 mai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67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Internet of Things: Security of Interoperability - RESSI - 15 mai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31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Internet of Things: Security of Interoperability - RESSI - 15 mai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737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Internet of Things: Security of Interoperability - RESSI - 15 mai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256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Internet of Things: Security of Interoperability - RESSI - 15 mai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87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15/05/2019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Internet of Things: Security of Interoperability - RESSI - 15 mai 2019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448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15/05/2019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Internet of Things: Security of Interoperability - RESSI - 15 mai 2019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16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15/05/2019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Internet of Things: Security of Interoperability - RESSI - 15 mai 2019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81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Internet of Things: Security of Interoperability - RESSI - 15 mai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9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Internet of Things: Security of Interoperability - RESSI - 15 mai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398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15/05/2019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Internet of Things: Security of Interoperability - RESSI - 15 mai 2019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799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15/05/2019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Industrial Internet of Things: Security of Interoperability - RESSI - 15 mai 2019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671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Internet of Things: Security of Interoperability - RESSI - 15 mai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600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Internet of Things: Security of Interoperability - RESSI - 15 mai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9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Internet of Things: Security of Interoperability - RESSI - 15 mai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68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Internet of Things: Security of Interoperability - RESSI - 15 mai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57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Internet of Things: Security of Interoperability - RESSI - 15 mai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4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Internet of Things: Security of Interoperability - RESSI - 15 mai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58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Internet of Things: Security of Interoperability - RESSI - 15 mai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Internet of Things: Security of Interoperability - RESSI - 15 mai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2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Internet of Things: Security of Interoperability - RESSI - 15 mai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2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Internet of Things: Security of Interoperability - RESSI - 15 mai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47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15/05/2019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Industrial Internet of Things: Security of Interoperability - RESSI - 15 mai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3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15/05/2019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Industrial Internet of Things: Security of Interoperability - RESSI - 15 mai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2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DE6DA3-7D53-473B-AA91-A0F7A85BB52A}"/>
              </a:ext>
            </a:extLst>
          </p:cNvPr>
          <p:cNvSpPr/>
          <p:nvPr/>
        </p:nvSpPr>
        <p:spPr>
          <a:xfrm>
            <a:off x="9428085" y="923278"/>
            <a:ext cx="2627791" cy="498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681C00C-D3FB-45B6-9F2F-1F10D64CBF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4400" dirty="0" err="1"/>
              <a:t>Industrial</a:t>
            </a:r>
            <a:r>
              <a:rPr lang="fr-FR" sz="4400" dirty="0"/>
              <a:t> Internet of  </a:t>
            </a:r>
            <a:r>
              <a:rPr lang="fr-FR" sz="4400" dirty="0" err="1"/>
              <a:t>Things</a:t>
            </a:r>
            <a:r>
              <a:rPr lang="fr-FR" sz="4400" dirty="0"/>
              <a:t>: </a:t>
            </a:r>
            <a:br>
              <a:rPr lang="fr-FR" sz="4400" dirty="0"/>
            </a:br>
            <a:r>
              <a:rPr lang="fr-FR" sz="4400" dirty="0"/>
              <a:t>Security of </a:t>
            </a:r>
            <a:r>
              <a:rPr lang="fr-FR" sz="4400" dirty="0" err="1"/>
              <a:t>Interoperability</a:t>
            </a:r>
            <a:endParaRPr lang="fr-FR" sz="4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E44C40D-35E5-478F-B962-4D24C0A84A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Fergal MARTIN-TRICOT, Cédric EICHLER, Pascal BERTHOMÉ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1E66C98-52C7-4FD1-A9A6-BE18A5B26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999" y="4714792"/>
            <a:ext cx="1532130" cy="825307"/>
          </a:xfrm>
          <a:prstGeom prst="rect">
            <a:avLst/>
          </a:prstGeom>
        </p:spPr>
      </p:pic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BAFE472E-4C01-4690-B2B2-421EFFF552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740598"/>
              </p:ext>
            </p:extLst>
          </p:nvPr>
        </p:nvGraphicFramePr>
        <p:xfrm>
          <a:off x="9975915" y="1533857"/>
          <a:ext cx="1532130" cy="938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Acrobat Document" r:id="rId4" imgW="5457597" imgH="3343275" progId="AcroExch.Document.DC">
                  <p:embed/>
                </p:oleObj>
              </mc:Choice>
              <mc:Fallback>
                <p:oleObj name="Acrobat Document" r:id="rId4" imgW="5457597" imgH="334327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75915" y="1533857"/>
                        <a:ext cx="1532130" cy="938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19ACCA-49DB-4DC7-B580-A95D1F2D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Internet of Things: Security of Interoperability - RESSI - 15 mai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676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53768F-C890-4C49-AB47-1123D16C9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thèse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D83472-27D3-453B-940B-8F1EB5B56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Organisation :</a:t>
            </a:r>
          </a:p>
          <a:p>
            <a:r>
              <a:rPr lang="fr-FR" dirty="0"/>
              <a:t>Depuis février 2018</a:t>
            </a:r>
          </a:p>
          <a:p>
            <a:r>
              <a:rPr lang="fr-FR" dirty="0"/>
              <a:t>INSA CVL - LIFO</a:t>
            </a:r>
          </a:p>
          <a:p>
            <a:r>
              <a:rPr lang="fr-FR" dirty="0"/>
              <a:t>Collaboration avec Fédération PRISME 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Mots-clés :</a:t>
            </a:r>
          </a:p>
          <a:p>
            <a:r>
              <a:rPr lang="fr-FR" dirty="0"/>
              <a:t>Internet des Objets </a:t>
            </a:r>
          </a:p>
          <a:p>
            <a:r>
              <a:rPr lang="fr-FR" dirty="0"/>
              <a:t>Industrie 4.0</a:t>
            </a:r>
          </a:p>
          <a:p>
            <a:r>
              <a:rPr lang="fr-FR" dirty="0"/>
              <a:t>Sécurité des données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F33576-53F1-40EC-9069-2AA26D6A7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Internet of Things: Security of Interoperability - RESSI - 15 mai 2019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4EAD96-2A47-4600-88AA-350AEE1E1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8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239FA8-1960-4513-B04E-174C369A2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 et Problématique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3286FB-90CD-4E74-BD33-BECB9E4CF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IoT dans l’industrie :</a:t>
            </a:r>
          </a:p>
          <a:p>
            <a:r>
              <a:rPr lang="fr-FR" dirty="0"/>
              <a:t>Rationalisation des procédures</a:t>
            </a:r>
          </a:p>
          <a:p>
            <a:r>
              <a:rPr lang="fr-FR" dirty="0"/>
              <a:t>Ouverture croissante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Première difficulté de l’IoT industriel :</a:t>
            </a:r>
          </a:p>
          <a:p>
            <a:r>
              <a:rPr lang="fr-FR" dirty="0"/>
              <a:t>Beaucoup de technologies différentes (propriétaires ou pas)</a:t>
            </a:r>
          </a:p>
          <a:p>
            <a:r>
              <a:rPr lang="fr-FR" dirty="0"/>
              <a:t>Besoin d’interopérabilité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La sécurité :</a:t>
            </a:r>
          </a:p>
          <a:p>
            <a:r>
              <a:rPr lang="fr-FR" dirty="0"/>
              <a:t>Enjeu majeur dans un contexte industriel</a:t>
            </a:r>
          </a:p>
          <a:p>
            <a:r>
              <a:rPr lang="fr-FR" dirty="0"/>
              <a:t>Exacerbé par l’hétérogénéité du milieu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C2F58A-A87D-471F-9F82-E0BC4841E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Internet of Things: Security of Interoperability - RESSI - 15 mai 2019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A5485B-D813-4C32-8E14-05D907F0C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8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FF45D3-AC98-4CCE-8D3F-48B66C5E2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61781" cy="4601183"/>
          </a:xfrm>
        </p:spPr>
        <p:txBody>
          <a:bodyPr/>
          <a:lstStyle/>
          <a:p>
            <a:r>
              <a:rPr lang="fr-FR" dirty="0"/>
              <a:t>Interopérabilité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41889A-81F3-4A7C-B73E-CA62DBA7E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74268"/>
            <a:ext cx="7315200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Objectif :</a:t>
            </a:r>
          </a:p>
          <a:p>
            <a:r>
              <a:rPr lang="fr-FR" dirty="0"/>
              <a:t>Ne pas s’enfermer chez un fabricant </a:t>
            </a:r>
          </a:p>
          <a:p>
            <a:r>
              <a:rPr lang="fr-FR" dirty="0"/>
              <a:t>Centraliser la gestion</a:t>
            </a:r>
          </a:p>
          <a:p>
            <a:pPr marL="0" indent="0">
              <a:buNone/>
            </a:pPr>
            <a:r>
              <a:rPr lang="fr-FR" dirty="0"/>
              <a:t>oneM2M – le standard :</a:t>
            </a:r>
          </a:p>
          <a:p>
            <a:r>
              <a:rPr lang="fr-FR" dirty="0"/>
              <a:t>Supporté par de nombreux acteurs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Besoin d’une plate-forme pour étudier le fonctionnement</a:t>
            </a:r>
          </a:p>
          <a:p>
            <a:pPr marL="0" indent="0">
              <a:buNone/>
            </a:pPr>
            <a:r>
              <a:rPr lang="fr-FR" dirty="0"/>
              <a:t>oneM2M – les implémentations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D33F3A6-3A4A-44FD-9247-0AEE16E4E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Internet of Things: Security of Interoperability - RESSI - 15 mai 2019</a:t>
            </a:r>
            <a:endParaRPr lang="en-US" dirty="0"/>
          </a:p>
        </p:txBody>
      </p:sp>
      <p:pic>
        <p:nvPicPr>
          <p:cNvPr id="3074" name="Picture 2" descr="RÃ©sultat de recherche d'images pour &quot;OM2M logo&quot;">
            <a:extLst>
              <a:ext uri="{FF2B5EF4-FFF2-40B4-BE49-F238E27FC236}">
                <a16:creationId xmlns:a16="http://schemas.microsoft.com/office/drawing/2014/main" id="{32781604-F726-4FDC-92B9-B6AE38497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938" y="4622487"/>
            <a:ext cx="177762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otocean.org/img/logo_footer.png">
            <a:extLst>
              <a:ext uri="{FF2B5EF4-FFF2-40B4-BE49-F238E27FC236}">
                <a16:creationId xmlns:a16="http://schemas.microsoft.com/office/drawing/2014/main" id="{2E6C7D4C-8385-493C-8927-7899CDB4C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268" y="4622487"/>
            <a:ext cx="2065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40912E24-6803-4C12-AEC0-0F3E446DEC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48734" y="4622487"/>
            <a:ext cx="1915795" cy="54000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92BD60-6BEF-45A8-AC73-4A26662B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39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1694 -0.0002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B140CAB8-DDBE-4CF6-BC87-AA8E9A8DF70A}"/>
              </a:ext>
            </a:extLst>
          </p:cNvPr>
          <p:cNvGrpSpPr/>
          <p:nvPr/>
        </p:nvGrpSpPr>
        <p:grpSpPr>
          <a:xfrm>
            <a:off x="4592993" y="3330888"/>
            <a:ext cx="6180301" cy="902992"/>
            <a:chOff x="4592993" y="3330888"/>
            <a:chExt cx="6180301" cy="902992"/>
          </a:xfrm>
        </p:grpSpPr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58B7F98F-19DC-4C68-BED9-AD55041C03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20930" y="3653856"/>
              <a:ext cx="6152364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51DAD383-975C-46FB-AFB2-B935BEF0FEF3}"/>
                </a:ext>
              </a:extLst>
            </p:cNvPr>
            <p:cNvSpPr txBox="1"/>
            <p:nvPr/>
          </p:nvSpPr>
          <p:spPr>
            <a:xfrm>
              <a:off x="4592993" y="3669510"/>
              <a:ext cx="1880820" cy="564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err="1">
                  <a:solidFill>
                    <a:schemeClr val="bg1">
                      <a:lumMod val="65000"/>
                    </a:schemeClr>
                  </a:solidFill>
                </a:rPr>
                <a:t>Third</a:t>
              </a:r>
              <a:r>
                <a:rPr lang="fr-FR" sz="1200" b="1" dirty="0">
                  <a:solidFill>
                    <a:schemeClr val="bg1">
                      <a:lumMod val="65000"/>
                    </a:schemeClr>
                  </a:solidFill>
                </a:rPr>
                <a:t> Party </a:t>
              </a:r>
              <a:r>
                <a:rPr lang="fr-FR" sz="1200" b="1" dirty="0" err="1">
                  <a:solidFill>
                    <a:schemeClr val="bg1">
                      <a:lumMod val="65000"/>
                    </a:schemeClr>
                  </a:solidFill>
                </a:rPr>
                <a:t>protocol</a:t>
              </a:r>
              <a:endParaRPr lang="fr-FR" sz="12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9BC14DF4-9669-4C56-A1EE-F6A83A8ED3B4}"/>
                </a:ext>
              </a:extLst>
            </p:cNvPr>
            <p:cNvSpPr txBox="1"/>
            <p:nvPr/>
          </p:nvSpPr>
          <p:spPr>
            <a:xfrm>
              <a:off x="4592993" y="3330888"/>
              <a:ext cx="1353129" cy="338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chemeClr val="bg1">
                      <a:lumMod val="65000"/>
                    </a:schemeClr>
                  </a:solidFill>
                </a:rPr>
                <a:t>oneM2M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D791F01-0D7E-4BB3-A0D4-8A8692147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511233"/>
          </a:xfrm>
        </p:spPr>
        <p:txBody>
          <a:bodyPr>
            <a:normAutofit fontScale="90000"/>
          </a:bodyPr>
          <a:lstStyle/>
          <a:p>
            <a:r>
              <a:rPr lang="fr-FR" dirty="0"/>
              <a:t>Plate-forme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7C8578-C54D-4DE5-BE20-778F1FE79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377" y="1654233"/>
            <a:ext cx="3192087" cy="4161351"/>
          </a:xfrm>
        </p:spPr>
        <p:txBody>
          <a:bodyPr/>
          <a:lstStyle/>
          <a:p>
            <a:r>
              <a:rPr lang="fr-FR" dirty="0"/>
              <a:t>Objectif :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dirty="0"/>
              <a:t>Fonctionnement réel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dirty="0"/>
              <a:t>Montrer les risques de sécurité</a:t>
            </a:r>
          </a:p>
          <a:p>
            <a:r>
              <a:rPr lang="fr-FR" dirty="0"/>
              <a:t>Architecture :</a:t>
            </a:r>
          </a:p>
          <a:p>
            <a:pPr marL="342900" indent="-342900">
              <a:buClr>
                <a:schemeClr val="bg1"/>
              </a:buClr>
              <a:buFont typeface="+mj-lt"/>
              <a:buAutoNum type="alphaUcPeriod"/>
            </a:pPr>
            <a:r>
              <a:rPr lang="fr-FR" dirty="0"/>
              <a:t>Appareils - </a:t>
            </a:r>
            <a:r>
              <a:rPr lang="fr-FR" dirty="0" err="1"/>
              <a:t>ZigBee</a:t>
            </a:r>
            <a:endParaRPr lang="fr-FR" dirty="0"/>
          </a:p>
          <a:p>
            <a:pPr marL="342900" indent="-342900">
              <a:buClr>
                <a:schemeClr val="bg1"/>
              </a:buClr>
              <a:buFont typeface="+mj-lt"/>
              <a:buAutoNum type="alphaUcPeriod"/>
            </a:pPr>
            <a:r>
              <a:rPr lang="fr-FR" dirty="0"/>
              <a:t>IPE - oneM2M</a:t>
            </a:r>
          </a:p>
          <a:p>
            <a:pPr marL="342900" indent="-342900">
              <a:buClr>
                <a:schemeClr val="bg1"/>
              </a:buClr>
              <a:buFont typeface="+mj-lt"/>
              <a:buAutoNum type="alphaUcPeriod"/>
            </a:pPr>
            <a:r>
              <a:rPr lang="fr-FR" dirty="0"/>
              <a:t>Nœud d’infrastructure - oneM2M</a:t>
            </a:r>
          </a:p>
          <a:p>
            <a:r>
              <a:rPr lang="fr-FR" dirty="0"/>
              <a:t>Conclusion :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dirty="0"/>
              <a:t>L’IPE est un point faible à protéger</a:t>
            </a:r>
          </a:p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980A08-8B32-48A5-B889-D46C483FF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Internet of Things: Security of Interoperability - RESSI - 15 mai 2019</a:t>
            </a:r>
            <a:endParaRPr lang="en-US" dirty="0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2BF0FF2A-F66C-487F-9F63-15468257ADC5}"/>
              </a:ext>
            </a:extLst>
          </p:cNvPr>
          <p:cNvGrpSpPr/>
          <p:nvPr/>
        </p:nvGrpSpPr>
        <p:grpSpPr>
          <a:xfrm>
            <a:off x="5124516" y="4759679"/>
            <a:ext cx="5145097" cy="1240638"/>
            <a:chOff x="5124516" y="4759679"/>
            <a:chExt cx="5145097" cy="1240638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D9F6F5C6-C160-4FB1-B188-C785C967B13D}"/>
                </a:ext>
              </a:extLst>
            </p:cNvPr>
            <p:cNvSpPr/>
            <p:nvPr/>
          </p:nvSpPr>
          <p:spPr>
            <a:xfrm>
              <a:off x="5124516" y="4924911"/>
              <a:ext cx="2108061" cy="1036165"/>
            </a:xfrm>
            <a:prstGeom prst="round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</a:rPr>
                <a:t>T° </a:t>
              </a:r>
              <a:r>
                <a:rPr lang="fr-FR" sz="1200" dirty="0" err="1">
                  <a:solidFill>
                    <a:schemeClr val="tx1"/>
                  </a:solidFill>
                </a:rPr>
                <a:t>sensor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90EB53C9-C02D-4B25-A217-7B3C6B0D1EC7}"/>
                </a:ext>
              </a:extLst>
            </p:cNvPr>
            <p:cNvSpPr/>
            <p:nvPr/>
          </p:nvSpPr>
          <p:spPr>
            <a:xfrm>
              <a:off x="8161552" y="4924911"/>
              <a:ext cx="2108061" cy="1036165"/>
            </a:xfrm>
            <a:prstGeom prst="round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</a:rPr>
                <a:t>T° display</a:t>
              </a:r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D7D2891D-80C5-4736-824C-51E18A9C7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7" t="8952" r="3115" b="33758"/>
            <a:stretch/>
          </p:blipFill>
          <p:spPr>
            <a:xfrm>
              <a:off x="9391480" y="4759679"/>
              <a:ext cx="702237" cy="330464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EEFF2EBA-5245-4B86-A08D-35F9F01C5E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7" t="8952" r="3115" b="33758"/>
            <a:stretch/>
          </p:blipFill>
          <p:spPr>
            <a:xfrm>
              <a:off x="5300413" y="4759679"/>
              <a:ext cx="702237" cy="330464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EDF5F544-5BF1-4932-B3AA-96F404AA73F7}"/>
                </a:ext>
              </a:extLst>
            </p:cNvPr>
            <p:cNvSpPr txBox="1"/>
            <p:nvPr/>
          </p:nvSpPr>
          <p:spPr>
            <a:xfrm>
              <a:off x="6860731" y="5624069"/>
              <a:ext cx="271370" cy="376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A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237EAD8F-06FC-4800-B92F-C9C5B5B29CE1}"/>
                </a:ext>
              </a:extLst>
            </p:cNvPr>
            <p:cNvSpPr txBox="1"/>
            <p:nvPr/>
          </p:nvSpPr>
          <p:spPr>
            <a:xfrm>
              <a:off x="9927824" y="5624070"/>
              <a:ext cx="271370" cy="376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A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D1A471B4-AEDE-4CA7-81AD-B95669E0F2A9}"/>
              </a:ext>
            </a:extLst>
          </p:cNvPr>
          <p:cNvGrpSpPr/>
          <p:nvPr/>
        </p:nvGrpSpPr>
        <p:grpSpPr>
          <a:xfrm>
            <a:off x="6529660" y="857683"/>
            <a:ext cx="2411496" cy="1969751"/>
            <a:chOff x="6529660" y="857683"/>
            <a:chExt cx="2411496" cy="1969751"/>
          </a:xfrm>
        </p:grpSpPr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9B3EB7C2-7919-46EE-9AFB-F0EB0194DB94}"/>
                </a:ext>
              </a:extLst>
            </p:cNvPr>
            <p:cNvCxnSpPr>
              <a:cxnSpLocks/>
              <a:stCxn id="13" idx="2"/>
              <a:endCxn id="16" idx="0"/>
            </p:cNvCxnSpPr>
            <p:nvPr/>
          </p:nvCxnSpPr>
          <p:spPr>
            <a:xfrm flipH="1">
              <a:off x="7735100" y="2410865"/>
              <a:ext cx="309" cy="41656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93466FAB-DA68-430C-A405-9F069C236E77}"/>
                </a:ext>
              </a:extLst>
            </p:cNvPr>
            <p:cNvSpPr/>
            <p:nvPr/>
          </p:nvSpPr>
          <p:spPr>
            <a:xfrm>
              <a:off x="6787814" y="2047771"/>
              <a:ext cx="1893682" cy="285838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err="1">
                  <a:solidFill>
                    <a:schemeClr val="tx1"/>
                  </a:solidFill>
                </a:rPr>
                <a:t>Mobius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E063A104-E172-4B60-ABF5-8027D9FF1764}"/>
                </a:ext>
              </a:extLst>
            </p:cNvPr>
            <p:cNvSpPr/>
            <p:nvPr/>
          </p:nvSpPr>
          <p:spPr>
            <a:xfrm>
              <a:off x="6529660" y="1053282"/>
              <a:ext cx="2411496" cy="1357583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6D051970-AA5A-4ABB-AEA4-7E84BE7DF7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3" t="9297" r="21214" b="8445"/>
            <a:stretch/>
          </p:blipFill>
          <p:spPr>
            <a:xfrm>
              <a:off x="8370369" y="857683"/>
              <a:ext cx="312027" cy="391198"/>
            </a:xfrm>
            <a:prstGeom prst="rect">
              <a:avLst/>
            </a:prstGeom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C69A0870-20CD-43DC-965A-D4165D44A8B1}"/>
                </a:ext>
              </a:extLst>
            </p:cNvPr>
            <p:cNvSpPr txBox="1"/>
            <p:nvPr/>
          </p:nvSpPr>
          <p:spPr>
            <a:xfrm>
              <a:off x="6633929" y="1106862"/>
              <a:ext cx="271370" cy="376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C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3BFCDEAA-A564-42FD-8B85-78D0C777CC6B}"/>
              </a:ext>
            </a:extLst>
          </p:cNvPr>
          <p:cNvGrpSpPr/>
          <p:nvPr/>
        </p:nvGrpSpPr>
        <p:grpSpPr>
          <a:xfrm>
            <a:off x="6178547" y="2653765"/>
            <a:ext cx="3037036" cy="2271146"/>
            <a:chOff x="6178547" y="2653765"/>
            <a:chExt cx="3037036" cy="2271146"/>
          </a:xfrm>
        </p:grpSpPr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87783E1C-DA64-407F-BF7A-2407658DB899}"/>
                </a:ext>
              </a:extLst>
            </p:cNvPr>
            <p:cNvCxnSpPr>
              <a:cxnSpLocks/>
              <a:stCxn id="16" idx="2"/>
              <a:endCxn id="7" idx="0"/>
            </p:cNvCxnSpPr>
            <p:nvPr/>
          </p:nvCxnSpPr>
          <p:spPr>
            <a:xfrm flipH="1">
              <a:off x="6178547" y="4185016"/>
              <a:ext cx="1556552" cy="73989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029FA721-00DD-4516-950D-6B93AC0A7C82}"/>
                </a:ext>
              </a:extLst>
            </p:cNvPr>
            <p:cNvCxnSpPr>
              <a:cxnSpLocks/>
              <a:stCxn id="16" idx="2"/>
              <a:endCxn id="8" idx="0"/>
            </p:cNvCxnSpPr>
            <p:nvPr/>
          </p:nvCxnSpPr>
          <p:spPr>
            <a:xfrm>
              <a:off x="7735100" y="4185016"/>
              <a:ext cx="1480483" cy="73989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8F84F3D8-83F6-4910-954A-444173965025}"/>
                </a:ext>
              </a:extLst>
            </p:cNvPr>
            <p:cNvSpPr/>
            <p:nvPr/>
          </p:nvSpPr>
          <p:spPr>
            <a:xfrm>
              <a:off x="6785372" y="3837797"/>
              <a:ext cx="1893682" cy="285838"/>
            </a:xfrm>
            <a:prstGeom prst="round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err="1">
                  <a:solidFill>
                    <a:schemeClr val="tx1"/>
                  </a:solidFill>
                </a:rPr>
                <a:t>XBee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F33176F6-E5FC-4A22-A718-5BA1BFED8356}"/>
                </a:ext>
              </a:extLst>
            </p:cNvPr>
            <p:cNvSpPr/>
            <p:nvPr/>
          </p:nvSpPr>
          <p:spPr>
            <a:xfrm>
              <a:off x="6785372" y="3177008"/>
              <a:ext cx="1893682" cy="285838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err="1">
                  <a:solidFill>
                    <a:schemeClr val="tx1"/>
                  </a:solidFill>
                </a:rPr>
                <a:t>nCube</a:t>
              </a:r>
              <a:r>
                <a:rPr lang="fr-FR" sz="1200" dirty="0">
                  <a:solidFill>
                    <a:schemeClr val="tx1"/>
                  </a:solidFill>
                </a:rPr>
                <a:t> </a:t>
              </a:r>
              <a:r>
                <a:rPr lang="fr-FR" sz="1200" dirty="0" err="1">
                  <a:solidFill>
                    <a:schemeClr val="tx1"/>
                  </a:solidFill>
                </a:rPr>
                <a:t>Thyme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76A6D805-DF4D-44AC-95A5-0978B668EC19}"/>
                </a:ext>
              </a:extLst>
            </p:cNvPr>
            <p:cNvSpPr/>
            <p:nvPr/>
          </p:nvSpPr>
          <p:spPr>
            <a:xfrm>
              <a:off x="6529661" y="2827434"/>
              <a:ext cx="2410876" cy="1357583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D705CB85-F567-4FE1-942C-811235E750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3" t="9297" r="21214" b="8445"/>
            <a:stretch/>
          </p:blipFill>
          <p:spPr>
            <a:xfrm>
              <a:off x="8370369" y="2653765"/>
              <a:ext cx="312027" cy="391198"/>
            </a:xfrm>
            <a:prstGeom prst="rect">
              <a:avLst/>
            </a:prstGeom>
          </p:spPr>
        </p:pic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7CFE4AA2-CEBE-4A79-9FEC-12009E8A0394}"/>
                </a:ext>
              </a:extLst>
            </p:cNvPr>
            <p:cNvSpPr/>
            <p:nvPr/>
          </p:nvSpPr>
          <p:spPr>
            <a:xfrm>
              <a:off x="6788714" y="3510936"/>
              <a:ext cx="1893682" cy="28583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</a:rPr>
                <a:t>TAS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21424CFC-1E21-4197-9924-F7205AC3A4E7}"/>
                </a:ext>
              </a:extLst>
            </p:cNvPr>
            <p:cNvSpPr txBox="1"/>
            <p:nvPr/>
          </p:nvSpPr>
          <p:spPr>
            <a:xfrm>
              <a:off x="6633929" y="2872741"/>
              <a:ext cx="271370" cy="376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B</a:t>
              </a:r>
            </a:p>
          </p:txBody>
        </p: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A4694B12-677F-44C8-9B5E-CF45027F8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6576" y="4446079"/>
              <a:ext cx="948733" cy="352085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57D61628-1620-4576-A37A-A34A60837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9577" y="4454878"/>
              <a:ext cx="948733" cy="352085"/>
            </a:xfrm>
            <a:prstGeom prst="rect">
              <a:avLst/>
            </a:prstGeom>
          </p:spPr>
        </p:pic>
      </p:grp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86B612A-666A-4757-A7F9-853E69132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8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E9F278-758E-4399-A992-3BFF85AEE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Problématique  de recherche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4B649E-4AEB-4F85-91CF-E2938655D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Objectifs :</a:t>
            </a:r>
          </a:p>
          <a:p>
            <a:r>
              <a:rPr lang="fr-FR" dirty="0"/>
              <a:t>Une réelle sécurité de bout-en-bout</a:t>
            </a:r>
          </a:p>
          <a:p>
            <a:r>
              <a:rPr lang="fr-FR" dirty="0"/>
              <a:t>Dans un environnement IoT hétérogène</a:t>
            </a:r>
          </a:p>
          <a:p>
            <a:pPr marL="0" indent="0">
              <a:buNone/>
            </a:pPr>
            <a:r>
              <a:rPr lang="fr-FR" dirty="0"/>
              <a:t>Contraintes :</a:t>
            </a:r>
          </a:p>
          <a:p>
            <a:r>
              <a:rPr lang="fr-FR" dirty="0"/>
              <a:t>Ne pas modifier les appareils finaux</a:t>
            </a:r>
          </a:p>
          <a:p>
            <a:r>
              <a:rPr lang="fr-FR" dirty="0"/>
              <a:t>Altérer le moins possible le fonctionnement du réseau</a:t>
            </a:r>
          </a:p>
          <a:p>
            <a:pPr marL="0" indent="0">
              <a:buNone/>
            </a:pPr>
            <a:r>
              <a:rPr lang="fr-FR" dirty="0"/>
              <a:t>Piste :</a:t>
            </a:r>
          </a:p>
          <a:p>
            <a:r>
              <a:rPr lang="fr-FR" dirty="0"/>
              <a:t>Gateway d’</a:t>
            </a:r>
            <a:r>
              <a:rPr lang="fr-FR" dirty="0" err="1"/>
              <a:t>Enrolment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B1BAEA-97F8-4203-8C53-B7B61B9CE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Internet of Things: Security of Interoperability - RESSI - 15 mai 2019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569ED1-BE14-4762-A4D9-B5E4EB702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0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DE553F-D9F2-4572-9B58-B7C52B535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Poster</a:t>
            </a:r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1FEB6148-0605-4959-8BE8-76CCF17F11D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765665"/>
              </p:ext>
            </p:extLst>
          </p:nvPr>
        </p:nvGraphicFramePr>
        <p:xfrm>
          <a:off x="5780088" y="454025"/>
          <a:ext cx="4203700" cy="594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Acrobat Document" r:id="rId3" imgW="22669486" imgH="32080149" progId="AcroExch.Document.DC">
                  <p:embed/>
                </p:oleObj>
              </mc:Choice>
              <mc:Fallback>
                <p:oleObj name="Acrobat Document" r:id="rId3" imgW="22669486" imgH="3208014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80088" y="454025"/>
                        <a:ext cx="4203700" cy="594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1A33E0-D25A-4DFA-BC12-009682E5B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FD5D678D-2B48-4D6C-ABCC-35027084A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Internet of Things: Security of Interoperability - RESSI - 15 mai 2019</a:t>
            </a: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1BE1A75-DDF4-43B8-A918-93D7EB801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838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5DC684-AC23-429E-80F0-A134B5455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de votre attention !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988BAE-62E5-4FFC-8752-A22EF9288E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Merci de votre attention !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17FFD6-8967-4E6B-BC83-B2E9376D4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Internet of Things: Security of Interoperability - RESSI - 15 mai 2019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26A26F-084B-496D-992E-E87CF04E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90796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dre">
  <a:themeElements>
    <a:clrScheme name="Palissad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dr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TM02900743[[fn=Organique]]</Template>
  <TotalTime>1588</TotalTime>
  <Words>378</Words>
  <Application>Microsoft Office PowerPoint</Application>
  <PresentationFormat>Grand écran</PresentationFormat>
  <Paragraphs>90</Paragraphs>
  <Slides>8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Corbel</vt:lpstr>
      <vt:lpstr>Wingdings</vt:lpstr>
      <vt:lpstr>Wingdings 2</vt:lpstr>
      <vt:lpstr>HDOfficeLightV0</vt:lpstr>
      <vt:lpstr>Cadre</vt:lpstr>
      <vt:lpstr>Acrobat Document</vt:lpstr>
      <vt:lpstr>Industrial Internet of  Things:  Security of Interoperability</vt:lpstr>
      <vt:lpstr>La thèse</vt:lpstr>
      <vt:lpstr>Contexte et Problématique</vt:lpstr>
      <vt:lpstr>Interopérabilité</vt:lpstr>
      <vt:lpstr>Plate-forme</vt:lpstr>
      <vt:lpstr>Problématique  de recherche</vt:lpstr>
      <vt:lpstr>Poster</vt:lpstr>
      <vt:lpstr>Merci de votre attention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internet of Things:  Security of Interoperability</dc:title>
  <dc:creator>Fergal Martin-Tricot</dc:creator>
  <cp:lastModifiedBy>Fergal</cp:lastModifiedBy>
  <cp:revision>39</cp:revision>
  <dcterms:created xsi:type="dcterms:W3CDTF">2019-05-07T05:52:47Z</dcterms:created>
  <dcterms:modified xsi:type="dcterms:W3CDTF">2019-05-15T07:45:29Z</dcterms:modified>
</cp:coreProperties>
</file>