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</p:sldIdLst>
  <p:sldSz cx="9144000" cy="6858000" type="screen4x3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E89"/>
    <a:srgbClr val="FFDFA1"/>
    <a:srgbClr val="678B9C"/>
    <a:srgbClr val="84959C"/>
    <a:srgbClr val="A9BFCA"/>
    <a:srgbClr val="FFFFFF"/>
    <a:srgbClr val="F47528"/>
    <a:srgbClr val="F6FFFF"/>
    <a:srgbClr val="476D8B"/>
    <a:srgbClr val="3D6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9" autoAdjust="0"/>
    <p:restoredTop sz="96505" autoAdjust="0"/>
  </p:normalViewPr>
  <p:slideViewPr>
    <p:cSldViewPr snapToGrid="0" snapToObjects="1">
      <p:cViewPr varScale="1">
        <p:scale>
          <a:sx n="115" d="100"/>
          <a:sy n="115" d="100"/>
        </p:scale>
        <p:origin x="1290" y="48"/>
      </p:cViewPr>
      <p:guideLst>
        <p:guide orient="horz" pos="2160"/>
        <p:guide pos="2880"/>
        <p:guide orient="horz" pos="2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9" d="100"/>
          <a:sy n="59" d="100"/>
        </p:scale>
        <p:origin x="3300" y="43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CD21B-3DE6-A245-8B55-ADBC8D012240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4395D-7B2F-C74B-9979-3140C1A37E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546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2BB61-0CD6-684C-AAC6-F76FE42A2A76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21C76-28F8-6B44-9E26-0F278DF15F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0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21C76-28F8-6B44-9E26-0F278DF15FB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69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4"/>
          <p:cNvSpPr>
            <a:spLocks noGrp="1"/>
          </p:cNvSpPr>
          <p:nvPr>
            <p:ph type="title"/>
          </p:nvPr>
        </p:nvSpPr>
        <p:spPr>
          <a:xfrm>
            <a:off x="0" y="1661868"/>
            <a:ext cx="7874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lvl="0" algn="l"/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9" name="Espace réservé du texte 5"/>
          <p:cNvSpPr>
            <a:spLocks noGrp="1"/>
          </p:cNvSpPr>
          <p:nvPr>
            <p:ph idx="1"/>
          </p:nvPr>
        </p:nvSpPr>
        <p:spPr>
          <a:xfrm>
            <a:off x="0" y="3751384"/>
            <a:ext cx="7874000" cy="1426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1601B9-CB13-48AB-833A-75EAB804B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5"/>
            <a:ext cx="2969443" cy="7423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23DD8F-5975-4755-8774-4A66499D34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6257" y="1605"/>
            <a:ext cx="2455438" cy="7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49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1502508"/>
            <a:ext cx="4320000" cy="51336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6311" y="1488128"/>
            <a:ext cx="4319999" cy="51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19800" y="6636128"/>
            <a:ext cx="920262" cy="21599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16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19800" y="6636128"/>
            <a:ext cx="920262" cy="21599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55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4"/>
          <p:cNvSpPr>
            <a:spLocks noGrp="1"/>
          </p:cNvSpPr>
          <p:nvPr>
            <p:ph type="title"/>
          </p:nvPr>
        </p:nvSpPr>
        <p:spPr>
          <a:xfrm>
            <a:off x="0" y="1661868"/>
            <a:ext cx="78740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 algn="l"/>
            <a:r>
              <a:rPr lang="fr-FR" dirty="0"/>
              <a:t>Cliquez et modifiez le titre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idx="1"/>
          </p:nvPr>
        </p:nvSpPr>
        <p:spPr>
          <a:xfrm>
            <a:off x="0" y="3751384"/>
            <a:ext cx="7874000" cy="1426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483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lang="fr-FR" sz="3400" kern="1200" smtClean="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lang="fr-FR" sz="2000" kern="1200" smtClean="0">
          <a:solidFill>
            <a:schemeClr val="tx1"/>
          </a:solidFill>
          <a:latin typeface="Arial"/>
          <a:ea typeface="+mj-ea"/>
          <a:cs typeface="Arial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lang="fr-FR" sz="2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fr-FR" sz="2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20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703384"/>
            <a:ext cx="9144000" cy="5653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416538"/>
            <a:ext cx="9144000" cy="519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29600" y="6636128"/>
            <a:ext cx="914400" cy="215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 smtClean="0">
                <a:solidFill>
                  <a:srgbClr val="3D6178"/>
                </a:solidFill>
                <a:latin typeface="Arial"/>
                <a:cs typeface="Arial"/>
              </a:defRPr>
            </a:lvl1pPr>
          </a:lstStyle>
          <a:p>
            <a:fld id="{193C92CB-C6AA-8441-84D2-2CA8023068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F67454-129F-4F88-8238-B904A02D64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606"/>
            <a:ext cx="2801151" cy="7002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397BD2-B3AD-4933-A95A-A68B8CED4F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06623" y="0"/>
            <a:ext cx="2316276" cy="7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0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900" b="0" i="0" kern="1200">
          <a:solidFill>
            <a:srgbClr val="F6FFFF"/>
          </a:solidFill>
          <a:latin typeface="Arial"/>
          <a:ea typeface="+mj-ea"/>
          <a:cs typeface="+mj-cs"/>
        </a:defRPr>
      </a:lvl1pPr>
    </p:titleStyle>
    <p:bodyStyle>
      <a:lvl1pPr marL="361950" indent="-361950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Font typeface="Arial Unicode MS"/>
        <a:buChar char="✦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12788" indent="-263525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135000"/>
        <a:buFont typeface="Lucida Grande"/>
        <a:buChar char="‣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87425" indent="-274638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85000"/>
        <a:buFont typeface="Lucida Grande"/>
        <a:buChar char="๏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58888" indent="-271463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110000"/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1524000" indent="-263525" algn="l" defTabSz="457200" rtl="0" eaLnBrk="1" latinLnBrk="0" hangingPunct="1">
        <a:lnSpc>
          <a:spcPct val="130000"/>
        </a:lnSpc>
        <a:spcBef>
          <a:spcPct val="20000"/>
        </a:spcBef>
        <a:buClr>
          <a:srgbClr val="476D8B"/>
        </a:buClr>
        <a:buSzPct val="110000"/>
        <a:buFont typeface="Lucida Grande"/>
        <a:buChar char="-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tephane.mocanu@imag.fr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mailto:jean-marc.thiriet@univ-grenoble-alpes.fr" TargetMode="External"/><Relationship Id="rId5" Type="http://schemas.openxmlformats.org/officeDocument/2006/relationships/image" Target="../media/image8.jpeg"/><Relationship Id="rId10" Type="http://schemas.openxmlformats.org/officeDocument/2006/relationships/hyperlink" Target="mailto:Marie-Laure.Potet@imag.fr" TargetMode="External"/><Relationship Id="rId4" Type="http://schemas.openxmlformats.org/officeDocument/2006/relationships/image" Target="../media/image7.jpg"/><Relationship Id="rId9" Type="http://schemas.openxmlformats.org/officeDocument/2006/relationships/hyperlink" Target="mailto:Roland.Groz@imag.fr" TargetMode="Externa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3.bin"/><Relationship Id="rId18" Type="http://schemas.openxmlformats.org/officeDocument/2006/relationships/oleObject" Target="../embeddings/oleObject16.bin"/><Relationship Id="rId26" Type="http://schemas.openxmlformats.org/officeDocument/2006/relationships/image" Target="../media/image16.png"/><Relationship Id="rId3" Type="http://schemas.openxmlformats.org/officeDocument/2006/relationships/hyperlink" Target="https://persyval-platform.univ-grenoble-alpes.fr/" TargetMode="External"/><Relationship Id="rId21" Type="http://schemas.openxmlformats.org/officeDocument/2006/relationships/image" Target="../media/image14.png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oleObject" Target="../embeddings/oleObject20.bin"/><Relationship Id="rId3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29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2.bin"/><Relationship Id="rId24" Type="http://schemas.openxmlformats.org/officeDocument/2006/relationships/oleObject" Target="../embeddings/oleObject19.bin"/><Relationship Id="rId32" Type="http://schemas.openxmlformats.org/officeDocument/2006/relationships/image" Target="../media/image36.jpg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14.bin"/><Relationship Id="rId23" Type="http://schemas.openxmlformats.org/officeDocument/2006/relationships/image" Target="../media/image15.png"/><Relationship Id="rId28" Type="http://schemas.openxmlformats.org/officeDocument/2006/relationships/image" Target="../media/image32.jpg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31" Type="http://schemas.openxmlformats.org/officeDocument/2006/relationships/image" Target="../media/image35.jpg"/><Relationship Id="rId4" Type="http://schemas.openxmlformats.org/officeDocument/2006/relationships/image" Target="../media/image30.e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11.png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f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4.bin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22.jpeg"/><Relationship Id="rId3" Type="http://schemas.openxmlformats.org/officeDocument/2006/relationships/image" Target="../media/image17.png"/><Relationship Id="rId21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25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6.png"/><Relationship Id="rId5" Type="http://schemas.openxmlformats.org/officeDocument/2006/relationships/image" Target="../media/image19.jpeg"/><Relationship Id="rId15" Type="http://schemas.openxmlformats.org/officeDocument/2006/relationships/image" Target="../media/image12.png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image" Target="../media/image18.wmf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0D52A3F-345B-496A-BEDF-31C59ED7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SACADE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738021" y="23779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29" y="6226392"/>
            <a:ext cx="1506670" cy="6316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92" y="6156547"/>
            <a:ext cx="1075764" cy="71946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90" y="6105028"/>
            <a:ext cx="1161826" cy="752972"/>
          </a:xfrm>
          <a:prstGeom prst="rect">
            <a:avLst/>
          </a:prstGeom>
          <a:noFill/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20" y="6181548"/>
            <a:ext cx="676452" cy="6764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7FC221-7C59-4145-88A2-992C3E7B8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05"/>
            <a:ext cx="2969443" cy="7423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FBD3E3D-EB9D-430B-B90F-A17F52347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257" y="1605"/>
            <a:ext cx="2455438" cy="743942"/>
          </a:xfrm>
          <a:prstGeom prst="rect">
            <a:avLst/>
          </a:prstGeom>
        </p:spPr>
      </p:pic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2CE91ED0-A22C-4459-AA45-42592BAFE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fr-F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Scénarios d’Attaque </a:t>
            </a:r>
          </a:p>
          <a:p>
            <a:pPr algn="ctr"/>
            <a:r>
              <a:rPr lang="fr-F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Contre Automates avec Distribution et Encapsulation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Stéphane Mocanu, Roland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Groz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Marie-Laure Potet, Jean-Marc Thiriet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stephane.mocanu@imag.fr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 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Roland.Groz@imag.fr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Marie-Laure.Potet@imag.fr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jean-marc.thiriet@univ-grenoble-alpes.fr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66B91-5C54-40C3-97DF-69FD358C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Résultats: plateforme expérimentale ouverte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F9CD93-B48C-4C53-BBF7-38869FE27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7780"/>
            <a:ext cx="9144000" cy="5190581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Système de simulation hardware in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 source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 d’interface 24 capteurs / 24 actionneurs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Programmes embarqués (carte interface et automates) </a:t>
            </a: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Captures de trafic disponibles </a:t>
            </a:r>
          </a:p>
          <a:p>
            <a:pPr marL="449263" lvl="1" indent="0">
              <a:buNone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PerSCiDo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https://persyval-platform.univ-grenoble-alpes.fr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EFBB8E-ECF5-4970-A332-B48FA40F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2C0864-F2EA-4816-A6BB-5010E8A69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0"/>
          <a:stretch/>
        </p:blipFill>
        <p:spPr>
          <a:xfrm>
            <a:off x="277396" y="2789030"/>
            <a:ext cx="3493458" cy="2161236"/>
          </a:xfrm>
          <a:prstGeom prst="rect">
            <a:avLst/>
          </a:prstGeom>
        </p:spPr>
      </p:pic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99414B07-C97A-4E6E-A00B-9C6B9E76100B}"/>
              </a:ext>
            </a:extLst>
          </p:cNvPr>
          <p:cNvCxnSpPr>
            <a:cxnSpLocks/>
          </p:cNvCxnSpPr>
          <p:nvPr/>
        </p:nvCxnSpPr>
        <p:spPr>
          <a:xfrm>
            <a:off x="7958674" y="3156734"/>
            <a:ext cx="0" cy="4606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age 84">
            <a:extLst>
              <a:ext uri="{FF2B5EF4-FFF2-40B4-BE49-F238E27FC236}">
                <a16:creationId xmlns:a16="http://schemas.microsoft.com/office/drawing/2014/main" id="{9750414E-DA6F-46C9-9E1C-CD55AEB6D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608" y="4350589"/>
            <a:ext cx="2619375" cy="1743075"/>
          </a:xfrm>
          <a:prstGeom prst="rect">
            <a:avLst/>
          </a:prstGeom>
        </p:spPr>
      </p:pic>
      <p:pic>
        <p:nvPicPr>
          <p:cNvPr id="86" name="Picture 238">
            <a:extLst>
              <a:ext uri="{FF2B5EF4-FFF2-40B4-BE49-F238E27FC236}">
                <a16:creationId xmlns:a16="http://schemas.microsoft.com/office/drawing/2014/main" id="{D86E7C3F-322E-42B2-B703-1A96E8B9778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94" y="5342133"/>
            <a:ext cx="688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94">
            <a:extLst>
              <a:ext uri="{FF2B5EF4-FFF2-40B4-BE49-F238E27FC236}">
                <a16:creationId xmlns:a16="http://schemas.microsoft.com/office/drawing/2014/main" id="{528E2E1C-F048-4676-9872-DBAF41F2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08" y="3934230"/>
            <a:ext cx="4349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8" name="Picture 194">
            <a:extLst>
              <a:ext uri="{FF2B5EF4-FFF2-40B4-BE49-F238E27FC236}">
                <a16:creationId xmlns:a16="http://schemas.microsoft.com/office/drawing/2014/main" id="{E28380A2-F28F-427C-8E3C-8F36ABCB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93" y="4598539"/>
            <a:ext cx="4349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1CA0A74A-AB32-4038-913E-152D9E67D977}"/>
              </a:ext>
            </a:extLst>
          </p:cNvPr>
          <p:cNvCxnSpPr>
            <a:stCxn id="96" idx="2"/>
          </p:cNvCxnSpPr>
          <p:nvPr/>
        </p:nvCxnSpPr>
        <p:spPr>
          <a:xfrm>
            <a:off x="8775119" y="4350589"/>
            <a:ext cx="9405" cy="120018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49B466BD-76BE-4174-A615-5FA5155D7397}"/>
              </a:ext>
            </a:extLst>
          </p:cNvPr>
          <p:cNvCxnSpPr>
            <a:cxnSpLocks/>
            <a:endCxn id="88" idx="3"/>
          </p:cNvCxnSpPr>
          <p:nvPr/>
        </p:nvCxnSpPr>
        <p:spPr>
          <a:xfrm flipH="1">
            <a:off x="8401768" y="4792214"/>
            <a:ext cx="3827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3D050D7A-A8C5-48C6-8FE3-59234B42FD4D}"/>
              </a:ext>
            </a:extLst>
          </p:cNvPr>
          <p:cNvCxnSpPr>
            <a:cxnSpLocks/>
          </p:cNvCxnSpPr>
          <p:nvPr/>
        </p:nvCxnSpPr>
        <p:spPr>
          <a:xfrm flipH="1">
            <a:off x="8554168" y="5531893"/>
            <a:ext cx="2303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01F682A0-D386-46E3-AAEE-96B92FAA3D20}"/>
              </a:ext>
            </a:extLst>
          </p:cNvPr>
          <p:cNvCxnSpPr>
            <a:cxnSpLocks/>
          </p:cNvCxnSpPr>
          <p:nvPr/>
        </p:nvCxnSpPr>
        <p:spPr>
          <a:xfrm>
            <a:off x="5556095" y="3617411"/>
            <a:ext cx="0" cy="3815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FE10E649-0278-4B4D-AD40-B6D33B8FB73A}"/>
              </a:ext>
            </a:extLst>
          </p:cNvPr>
          <p:cNvCxnSpPr>
            <a:cxnSpLocks/>
          </p:cNvCxnSpPr>
          <p:nvPr/>
        </p:nvCxnSpPr>
        <p:spPr>
          <a:xfrm>
            <a:off x="6782295" y="3552682"/>
            <a:ext cx="0" cy="3815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4" name="Picture 238">
            <a:extLst>
              <a:ext uri="{FF2B5EF4-FFF2-40B4-BE49-F238E27FC236}">
                <a16:creationId xmlns:a16="http://schemas.microsoft.com/office/drawing/2014/main" id="{5D6A8A02-59CB-473B-AE9D-E9E29F5AD38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00" y="3945966"/>
            <a:ext cx="688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4099836-8B39-4939-BE2F-5D52413D3838}"/>
              </a:ext>
            </a:extLst>
          </p:cNvPr>
          <p:cNvCxnSpPr>
            <a:cxnSpLocks/>
          </p:cNvCxnSpPr>
          <p:nvPr/>
        </p:nvCxnSpPr>
        <p:spPr>
          <a:xfrm>
            <a:off x="8785398" y="3617411"/>
            <a:ext cx="0" cy="381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Espace réservé du contenu 19">
            <a:extLst>
              <a:ext uri="{FF2B5EF4-FFF2-40B4-BE49-F238E27FC236}">
                <a16:creationId xmlns:a16="http://schemas.microsoft.com/office/drawing/2014/main" id="{7244B8CA-FD22-42E8-81F7-8BC98ACBD9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84" t="7492" r="4932" b="10209"/>
          <a:stretch/>
        </p:blipFill>
        <p:spPr bwMode="auto">
          <a:xfrm>
            <a:off x="8466169" y="3784839"/>
            <a:ext cx="617900" cy="5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grpSp>
        <p:nvGrpSpPr>
          <p:cNvPr id="97" name="Groupe 96">
            <a:extLst>
              <a:ext uri="{FF2B5EF4-FFF2-40B4-BE49-F238E27FC236}">
                <a16:creationId xmlns:a16="http://schemas.microsoft.com/office/drawing/2014/main" id="{11DEDE6F-CC56-440C-BDA8-CCE21F2E1B79}"/>
              </a:ext>
            </a:extLst>
          </p:cNvPr>
          <p:cNvGrpSpPr/>
          <p:nvPr/>
        </p:nvGrpSpPr>
        <p:grpSpPr>
          <a:xfrm>
            <a:off x="7630529" y="2886985"/>
            <a:ext cx="1303703" cy="424903"/>
            <a:chOff x="2339975" y="404813"/>
            <a:chExt cx="544513" cy="285750"/>
          </a:xfrm>
        </p:grpSpPr>
        <p:graphicFrame>
          <p:nvGraphicFramePr>
            <p:cNvPr id="98" name="Object 2">
              <a:extLst>
                <a:ext uri="{FF2B5EF4-FFF2-40B4-BE49-F238E27FC236}">
                  <a16:creationId xmlns:a16="http://schemas.microsoft.com/office/drawing/2014/main" id="{31E9672A-3975-408D-9A60-1177C14EAB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39975" y="404813"/>
            <a:ext cx="544513" cy="263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0" name="Bitmap Image" r:id="rId9" imgW="6811331" imgH="2486134" progId="PBrush">
                    <p:embed/>
                  </p:oleObj>
                </mc:Choice>
                <mc:Fallback>
                  <p:oleObj name="Bitmap Image" r:id="rId9" imgW="6811331" imgH="2486134" progId="PBrush">
                    <p:embed/>
                    <p:pic>
                      <p:nvPicPr>
                        <p:cNvPr id="18" name="Object 2">
                          <a:extLst>
                            <a:ext uri="{FF2B5EF4-FFF2-40B4-BE49-F238E27FC236}">
                              <a16:creationId xmlns:a16="http://schemas.microsoft.com/office/drawing/2014/main" id="{FBD04A59-0152-46F9-A8FA-13BE0D4165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975" y="404813"/>
                          <a:ext cx="544513" cy="263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3">
              <a:extLst>
                <a:ext uri="{FF2B5EF4-FFF2-40B4-BE49-F238E27FC236}">
                  <a16:creationId xmlns:a16="http://schemas.microsoft.com/office/drawing/2014/main" id="{483D5D9C-BDB6-47A7-BBC6-9C7002C85F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79688" y="434975"/>
            <a:ext cx="46037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1" name="Bitmap Image" r:id="rId11" imgW="1066591" imgH="4477035" progId="PBrush">
                    <p:embed/>
                  </p:oleObj>
                </mc:Choice>
                <mc:Fallback>
                  <p:oleObj name="Bitmap Image" r:id="rId11" imgW="1066591" imgH="4477035" progId="PBrush">
                    <p:embed/>
                    <p:pic>
                      <p:nvPicPr>
                        <p:cNvPr id="19" name="Object 3">
                          <a:extLst>
                            <a:ext uri="{FF2B5EF4-FFF2-40B4-BE49-F238E27FC236}">
                              <a16:creationId xmlns:a16="http://schemas.microsoft.com/office/drawing/2014/main" id="{5AE8DD76-5020-43DE-9FE2-B84A88A952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9688" y="434975"/>
                          <a:ext cx="46037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4">
              <a:extLst>
                <a:ext uri="{FF2B5EF4-FFF2-40B4-BE49-F238E27FC236}">
                  <a16:creationId xmlns:a16="http://schemas.microsoft.com/office/drawing/2014/main" id="{BF4648DB-B4FF-4656-AC18-801DBED5CE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25725" y="434975"/>
            <a:ext cx="42863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2" name="Bitmap Image" r:id="rId13" imgW="1066591" imgH="4477035" progId="PBrush">
                    <p:embed/>
                  </p:oleObj>
                </mc:Choice>
                <mc:Fallback>
                  <p:oleObj name="Bitmap Image" r:id="rId13" imgW="1066591" imgH="4477035" progId="PBrush">
                    <p:embed/>
                    <p:pic>
                      <p:nvPicPr>
                        <p:cNvPr id="20" name="Object 4">
                          <a:extLst>
                            <a:ext uri="{FF2B5EF4-FFF2-40B4-BE49-F238E27FC236}">
                              <a16:creationId xmlns:a16="http://schemas.microsoft.com/office/drawing/2014/main" id="{34FEBFE5-D71A-4F28-A27B-FA47CE4C8C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5725" y="434975"/>
                          <a:ext cx="42863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5">
              <a:extLst>
                <a:ext uri="{FF2B5EF4-FFF2-40B4-BE49-F238E27FC236}">
                  <a16:creationId xmlns:a16="http://schemas.microsoft.com/office/drawing/2014/main" id="{EEB4220D-2E17-4DB6-AE5B-04C5923DF92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668588" y="434975"/>
            <a:ext cx="44450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3" name="Bitmap Image" r:id="rId15" imgW="1066591" imgH="4477035" progId="PBrush">
                    <p:embed/>
                  </p:oleObj>
                </mc:Choice>
                <mc:Fallback>
                  <p:oleObj name="Bitmap Image" r:id="rId15" imgW="1066591" imgH="4477035" progId="PBrush">
                    <p:embed/>
                    <p:pic>
                      <p:nvPicPr>
                        <p:cNvPr id="21" name="Object 5">
                          <a:extLst>
                            <a:ext uri="{FF2B5EF4-FFF2-40B4-BE49-F238E27FC236}">
                              <a16:creationId xmlns:a16="http://schemas.microsoft.com/office/drawing/2014/main" id="{CD0A14E1-70E8-4412-B23E-8C768149A0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8588" y="434975"/>
                          <a:ext cx="44450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6">
              <a:extLst>
                <a:ext uri="{FF2B5EF4-FFF2-40B4-BE49-F238E27FC236}">
                  <a16:creationId xmlns:a16="http://schemas.microsoft.com/office/drawing/2014/main" id="{D12B6F05-236F-4FA1-82DA-6DB9FC1239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60625" y="436563"/>
            <a:ext cx="42863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4" name="Bitmap Image" r:id="rId16" imgW="1066591" imgH="4886266" progId="PBrush">
                    <p:embed/>
                  </p:oleObj>
                </mc:Choice>
                <mc:Fallback>
                  <p:oleObj name="Bitmap Image" r:id="rId16" imgW="1066591" imgH="4886266" progId="PBrush">
                    <p:embed/>
                    <p:pic>
                      <p:nvPicPr>
                        <p:cNvPr id="22" name="Object 6">
                          <a:extLst>
                            <a:ext uri="{FF2B5EF4-FFF2-40B4-BE49-F238E27FC236}">
                              <a16:creationId xmlns:a16="http://schemas.microsoft.com/office/drawing/2014/main" id="{39CE9005-0212-46B5-9CEB-A3DB3A36E9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0625" y="436563"/>
                          <a:ext cx="42863" cy="25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7">
              <a:extLst>
                <a:ext uri="{FF2B5EF4-FFF2-40B4-BE49-F238E27FC236}">
                  <a16:creationId xmlns:a16="http://schemas.microsoft.com/office/drawing/2014/main" id="{6DB44AFE-5999-4F15-B1E6-F9F5FD7796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2725" y="434975"/>
            <a:ext cx="42863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5" name="Bitmap Image" r:id="rId18" imgW="1066591" imgH="4477035" progId="PBrush">
                    <p:embed/>
                  </p:oleObj>
                </mc:Choice>
                <mc:Fallback>
                  <p:oleObj name="Bitmap Image" r:id="rId18" imgW="1066591" imgH="4477035" progId="PBrush">
                    <p:embed/>
                    <p:pic>
                      <p:nvPicPr>
                        <p:cNvPr id="23" name="Object 7">
                          <a:extLst>
                            <a:ext uri="{FF2B5EF4-FFF2-40B4-BE49-F238E27FC236}">
                              <a16:creationId xmlns:a16="http://schemas.microsoft.com/office/drawing/2014/main" id="{ABB4F5E8-2387-444D-A750-9F40C0330E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2725" y="434975"/>
                          <a:ext cx="42863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8">
              <a:extLst>
                <a:ext uri="{FF2B5EF4-FFF2-40B4-BE49-F238E27FC236}">
                  <a16:creationId xmlns:a16="http://schemas.microsoft.com/office/drawing/2014/main" id="{F154225E-FB0B-4520-AAA8-A9ECB4D765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95588" y="434975"/>
            <a:ext cx="41275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6" name="Bitmap Image" r:id="rId20" imgW="1066591" imgH="4477035" progId="PBrush">
                    <p:embed/>
                  </p:oleObj>
                </mc:Choice>
                <mc:Fallback>
                  <p:oleObj name="Bitmap Image" r:id="rId20" imgW="1066591" imgH="4477035" progId="PBrush">
                    <p:embed/>
                    <p:pic>
                      <p:nvPicPr>
                        <p:cNvPr id="24" name="Object 8">
                          <a:extLst>
                            <a:ext uri="{FF2B5EF4-FFF2-40B4-BE49-F238E27FC236}">
                              <a16:creationId xmlns:a16="http://schemas.microsoft.com/office/drawing/2014/main" id="{22FB05F5-511F-48D5-88AF-FA315C6D4E2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5588" y="434975"/>
                          <a:ext cx="41275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9">
              <a:extLst>
                <a:ext uri="{FF2B5EF4-FFF2-40B4-BE49-F238E27FC236}">
                  <a16:creationId xmlns:a16="http://schemas.microsoft.com/office/drawing/2014/main" id="{47164EC5-108E-4B53-9520-177C60C8D0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01900" y="432255"/>
            <a:ext cx="79375" cy="217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7" name="Bitmap Image" r:id="rId22" imgW="1171388" imgH="2333333" progId="PBrush">
                    <p:embed/>
                  </p:oleObj>
                </mc:Choice>
                <mc:Fallback>
                  <p:oleObj name="Bitmap Image" r:id="rId22" imgW="1171388" imgH="2333333" progId="PBrush">
                    <p:embed/>
                    <p:pic>
                      <p:nvPicPr>
                        <p:cNvPr id="25" name="Object 9">
                          <a:extLst>
                            <a:ext uri="{FF2B5EF4-FFF2-40B4-BE49-F238E27FC236}">
                              <a16:creationId xmlns:a16="http://schemas.microsoft.com/office/drawing/2014/main" id="{F139C5E6-63E1-4499-9B87-375410A0D6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1900" y="432255"/>
                          <a:ext cx="79375" cy="217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10">
              <a:extLst>
                <a:ext uri="{FF2B5EF4-FFF2-40B4-BE49-F238E27FC236}">
                  <a16:creationId xmlns:a16="http://schemas.microsoft.com/office/drawing/2014/main" id="{958E1848-47E5-440F-9685-47E8C475A0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5275" y="436563"/>
            <a:ext cx="42863" cy="252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8" name="Bitmap Image" r:id="rId24" imgW="1066591" imgH="4886266" progId="PBrush">
                    <p:embed/>
                  </p:oleObj>
                </mc:Choice>
                <mc:Fallback>
                  <p:oleObj name="Bitmap Image" r:id="rId24" imgW="1066591" imgH="4886266" progId="PBrush">
                    <p:embed/>
                    <p:pic>
                      <p:nvPicPr>
                        <p:cNvPr id="26" name="Object 10">
                          <a:extLst>
                            <a:ext uri="{FF2B5EF4-FFF2-40B4-BE49-F238E27FC236}">
                              <a16:creationId xmlns:a16="http://schemas.microsoft.com/office/drawing/2014/main" id="{3FDFA1F9-DEC9-4E04-93F0-1C1F84A1D1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436563"/>
                          <a:ext cx="42863" cy="252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11">
              <a:extLst>
                <a:ext uri="{FF2B5EF4-FFF2-40B4-BE49-F238E27FC236}">
                  <a16:creationId xmlns:a16="http://schemas.microsoft.com/office/drawing/2014/main" id="{BEF140F2-D320-4AA3-888E-DAA8C3554F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1450" y="434975"/>
            <a:ext cx="41275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9" name="Bitmap Image" r:id="rId25" imgW="1000000" imgH="4133333" progId="PBrush">
                    <p:embed/>
                  </p:oleObj>
                </mc:Choice>
                <mc:Fallback>
                  <p:oleObj name="Bitmap Image" r:id="rId25" imgW="1000000" imgH="4133333" progId="PBrush">
                    <p:embed/>
                    <p:pic>
                      <p:nvPicPr>
                        <p:cNvPr id="27" name="Object 11">
                          <a:extLst>
                            <a:ext uri="{FF2B5EF4-FFF2-40B4-BE49-F238E27FC236}">
                              <a16:creationId xmlns:a16="http://schemas.microsoft.com/office/drawing/2014/main" id="{544E3087-ABEB-4DAB-B949-A63DA0D450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1450" y="434975"/>
                          <a:ext cx="41275" cy="219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8" name="Image 107">
            <a:extLst>
              <a:ext uri="{FF2B5EF4-FFF2-40B4-BE49-F238E27FC236}">
                <a16:creationId xmlns:a16="http://schemas.microsoft.com/office/drawing/2014/main" id="{48C44727-906B-4866-B856-0E5375C0A6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21743" y="5354488"/>
            <a:ext cx="1449601" cy="75304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48C31B8A-7CAA-45AC-AF62-13B4DFCB7E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04" y="4329641"/>
            <a:ext cx="1754018" cy="571283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62DE4DE6-D409-4DB9-AD05-DB9221370D1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41409" y="4914155"/>
            <a:ext cx="1496626" cy="444487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29E560E5-B897-43FA-8CCE-E85F9BA9E07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12667" y="5233087"/>
            <a:ext cx="684955" cy="77000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38C48DBC-48D5-4CFE-853D-C7DDBC9D6B5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66649" y="2772648"/>
            <a:ext cx="874150" cy="532139"/>
          </a:xfrm>
          <a:prstGeom prst="rect">
            <a:avLst/>
          </a:prstGeom>
        </p:spPr>
      </p:pic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C9C1146E-2A63-433B-AFBB-78C58A0F868B}"/>
              </a:ext>
            </a:extLst>
          </p:cNvPr>
          <p:cNvCxnSpPr>
            <a:cxnSpLocks/>
          </p:cNvCxnSpPr>
          <p:nvPr/>
        </p:nvCxnSpPr>
        <p:spPr>
          <a:xfrm>
            <a:off x="5556095" y="3157778"/>
            <a:ext cx="0" cy="460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7F817766-3206-44D4-A133-5D20CFF36088}"/>
              </a:ext>
            </a:extLst>
          </p:cNvPr>
          <p:cNvCxnSpPr>
            <a:cxnSpLocks/>
          </p:cNvCxnSpPr>
          <p:nvPr/>
        </p:nvCxnSpPr>
        <p:spPr>
          <a:xfrm>
            <a:off x="6782295" y="3105337"/>
            <a:ext cx="0" cy="460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5" name="Image 114">
            <a:extLst>
              <a:ext uri="{FF2B5EF4-FFF2-40B4-BE49-F238E27FC236}">
                <a16:creationId xmlns:a16="http://schemas.microsoft.com/office/drawing/2014/main" id="{9763B852-81E4-415D-8298-C9CCC7858CD4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7859" t="7107" r="27793"/>
          <a:stretch/>
        </p:blipFill>
        <p:spPr>
          <a:xfrm>
            <a:off x="6348740" y="2799638"/>
            <a:ext cx="966459" cy="504926"/>
          </a:xfrm>
          <a:prstGeom prst="rect">
            <a:avLst/>
          </a:prstGeom>
        </p:spPr>
      </p:pic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AC5C4073-64E3-495E-B73D-D59515259B38}"/>
              </a:ext>
            </a:extLst>
          </p:cNvPr>
          <p:cNvCxnSpPr>
            <a:cxnSpLocks/>
          </p:cNvCxnSpPr>
          <p:nvPr/>
        </p:nvCxnSpPr>
        <p:spPr>
          <a:xfrm>
            <a:off x="7776458" y="3618455"/>
            <a:ext cx="11937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7" name="Picture 194">
            <a:extLst>
              <a:ext uri="{FF2B5EF4-FFF2-40B4-BE49-F238E27FC236}">
                <a16:creationId xmlns:a16="http://schemas.microsoft.com/office/drawing/2014/main" id="{7750FC78-DCA9-4D24-B03E-D1A85834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47" y="4003840"/>
            <a:ext cx="4349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5B96F50F-E0D9-446A-8B8C-12987EF6BE58}"/>
              </a:ext>
            </a:extLst>
          </p:cNvPr>
          <p:cNvCxnSpPr>
            <a:cxnSpLocks/>
          </p:cNvCxnSpPr>
          <p:nvPr/>
        </p:nvCxnSpPr>
        <p:spPr>
          <a:xfrm>
            <a:off x="7353834" y="3687021"/>
            <a:ext cx="0" cy="3815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C5D0EC5-1AED-4DD1-BBE1-8DD09ABCE810}"/>
              </a:ext>
            </a:extLst>
          </p:cNvPr>
          <p:cNvCxnSpPr>
            <a:cxnSpLocks/>
          </p:cNvCxnSpPr>
          <p:nvPr/>
        </p:nvCxnSpPr>
        <p:spPr>
          <a:xfrm>
            <a:off x="6958746" y="3264867"/>
            <a:ext cx="395088" cy="4231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B4D9E9F1-18F4-4144-8C9F-275AD250BF7B}"/>
              </a:ext>
            </a:extLst>
          </p:cNvPr>
          <p:cNvCxnSpPr>
            <a:cxnSpLocks/>
          </p:cNvCxnSpPr>
          <p:nvPr/>
        </p:nvCxnSpPr>
        <p:spPr>
          <a:xfrm>
            <a:off x="5031910" y="4007611"/>
            <a:ext cx="0" cy="3815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1" name="Picture 238">
            <a:extLst>
              <a:ext uri="{FF2B5EF4-FFF2-40B4-BE49-F238E27FC236}">
                <a16:creationId xmlns:a16="http://schemas.microsoft.com/office/drawing/2014/main" id="{618F7CC8-EA9E-48BD-A15A-825C1321E0D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15" y="4400895"/>
            <a:ext cx="688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6A1C1ED9-7C2D-4DBE-9E34-56581FE0F723}"/>
              </a:ext>
            </a:extLst>
          </p:cNvPr>
          <p:cNvCxnSpPr>
            <a:cxnSpLocks/>
          </p:cNvCxnSpPr>
          <p:nvPr/>
        </p:nvCxnSpPr>
        <p:spPr>
          <a:xfrm flipH="1">
            <a:off x="5031910" y="3132187"/>
            <a:ext cx="524185" cy="8887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3" name="Image 122">
            <a:extLst>
              <a:ext uri="{FF2B5EF4-FFF2-40B4-BE49-F238E27FC236}">
                <a16:creationId xmlns:a16="http://schemas.microsoft.com/office/drawing/2014/main" id="{E36951E9-9584-45E5-AD3C-54885ADD39F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38000" y="3795859"/>
            <a:ext cx="833707" cy="562297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D492F684-391F-4C24-99E8-601C88A0242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11458" y="3754113"/>
            <a:ext cx="833707" cy="562297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8D7F2820-BA6D-4B08-A098-782E243744E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5400000">
            <a:off x="7845871" y="4906278"/>
            <a:ext cx="833707" cy="5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7BD45-3A27-489B-945D-F90A75B1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Suite et perspectives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6FADB-BA62-4387-8DF5-AC01F4299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Cybersecurity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Institute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Démonstrateur systèmes industriels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Rétro-ingénierie de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firmwares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(OS et programmes embarqués)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Nanoelec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Pulse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Sécurisation des communication bus de terrain (non-Ethernet)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Transfert en enseignement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ENSE3 – filières Automatique et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Smart-Grids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ESISAR – filière alternance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Cybersecurity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UGA/Grenoble-INP</a:t>
            </a: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6B6FA4-59C2-4423-8E1D-640D93CC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10E192-149A-47B4-88F3-259121055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99" y="1416538"/>
            <a:ext cx="3643307" cy="6262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A9F8B9-66EA-41B3-AC8F-8777F077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20" y="2895887"/>
            <a:ext cx="1340186" cy="10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4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5BD0A-FB4B-4E21-A403-FC0027A9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publications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09646B-ECC0-4D9A-BE08-800D64D14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02508"/>
            <a:ext cx="9056536" cy="513362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Puys, M.-L. Potet, A. Khaled,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Applicative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Attacks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Scenarios Against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FPS 2017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Koucham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Mocanu, G. Hiet, J.-M. Thiriet, F.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Majorczyk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Efficient Mining of Temporal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Intrusion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SAFEPROCESS’18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J.-M.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Thiriet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Mocanu. Some Considerations on Dependability Issues and Cyber-Security of Cyber-Physical Systems.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SACONET’18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Mocanu. ECO-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an open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flexible distant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digital technologies for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EAEEIE 2017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8F462D-884A-4EBB-9A57-88375535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73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Consortium et financement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Durée : 30 mois – Montant financé : 203 k€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Démarrage effectif: avril-mai 2017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Partenaires du projet :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Grenoble INP </a:t>
            </a:r>
          </a:p>
          <a:p>
            <a:pPr lvl="2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Laboratoire d’Informatique de Grenoble (LIG)</a:t>
            </a:r>
          </a:p>
          <a:p>
            <a:pPr lvl="2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Gipsa-lab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Université Grenoble-Alpes :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Vérimag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Coordinateur du projet : Roland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Groz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(LIG)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1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 Critiques (aka SCADA)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3</a:t>
            </a:fld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E95F58B-033C-4059-A46C-E9E913DBD09B}"/>
              </a:ext>
            </a:extLst>
          </p:cNvPr>
          <p:cNvCxnSpPr>
            <a:cxnSpLocks/>
          </p:cNvCxnSpPr>
          <p:nvPr/>
        </p:nvCxnSpPr>
        <p:spPr>
          <a:xfrm>
            <a:off x="7561405" y="3646624"/>
            <a:ext cx="0" cy="4606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4B1A01EF-2204-4AD0-B97C-57A8190C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339" y="4840479"/>
            <a:ext cx="2619375" cy="17430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6CF876-AE99-4855-936D-61D4D7D3B483}"/>
              </a:ext>
            </a:extLst>
          </p:cNvPr>
          <p:cNvSpPr txBox="1"/>
          <p:nvPr/>
        </p:nvSpPr>
        <p:spPr>
          <a:xfrm>
            <a:off x="969580" y="5826986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Actif primordial = processus physique</a:t>
            </a:r>
          </a:p>
        </p:txBody>
      </p:sp>
      <p:pic>
        <p:nvPicPr>
          <p:cNvPr id="8" name="Picture 238">
            <a:extLst>
              <a:ext uri="{FF2B5EF4-FFF2-40B4-BE49-F238E27FC236}">
                <a16:creationId xmlns:a16="http://schemas.microsoft.com/office/drawing/2014/main" id="{D2CAA39D-9D1D-49CF-8645-A7AF3EECEAA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5832023"/>
            <a:ext cx="688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4">
            <a:extLst>
              <a:ext uri="{FF2B5EF4-FFF2-40B4-BE49-F238E27FC236}">
                <a16:creationId xmlns:a16="http://schemas.microsoft.com/office/drawing/2014/main" id="{D6A15176-DE3D-4CF3-85ED-8979BBAC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39" y="4424120"/>
            <a:ext cx="4349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194">
            <a:extLst>
              <a:ext uri="{FF2B5EF4-FFF2-40B4-BE49-F238E27FC236}">
                <a16:creationId xmlns:a16="http://schemas.microsoft.com/office/drawing/2014/main" id="{5B0BB747-7F46-4E45-800A-48DB3763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24" y="5088429"/>
            <a:ext cx="4349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02B4BB1-A30A-43E0-AAF8-AAC2988B866F}"/>
              </a:ext>
            </a:extLst>
          </p:cNvPr>
          <p:cNvCxnSpPr>
            <a:stCxn id="19" idx="2"/>
          </p:cNvCxnSpPr>
          <p:nvPr/>
        </p:nvCxnSpPr>
        <p:spPr>
          <a:xfrm>
            <a:off x="8377850" y="4840479"/>
            <a:ext cx="9405" cy="120018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8C749D4-8CDA-49A8-9663-B6DA30C6D0B7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8004499" y="5282104"/>
            <a:ext cx="3827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C99499A-D415-4903-A5DA-899C34E041F0}"/>
              </a:ext>
            </a:extLst>
          </p:cNvPr>
          <p:cNvCxnSpPr>
            <a:cxnSpLocks/>
          </p:cNvCxnSpPr>
          <p:nvPr/>
        </p:nvCxnSpPr>
        <p:spPr>
          <a:xfrm flipH="1">
            <a:off x="8156899" y="6021783"/>
            <a:ext cx="2303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EB4999B-0EE7-455A-BFC7-88053BF57456}"/>
              </a:ext>
            </a:extLst>
          </p:cNvPr>
          <p:cNvCxnSpPr/>
          <p:nvPr/>
        </p:nvCxnSpPr>
        <p:spPr>
          <a:xfrm>
            <a:off x="4867533" y="4107301"/>
            <a:ext cx="38192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7ED26F9-653A-4228-AD63-3D8478F54E92}"/>
              </a:ext>
            </a:extLst>
          </p:cNvPr>
          <p:cNvCxnSpPr>
            <a:cxnSpLocks/>
          </p:cNvCxnSpPr>
          <p:nvPr/>
        </p:nvCxnSpPr>
        <p:spPr>
          <a:xfrm>
            <a:off x="5158826" y="4107301"/>
            <a:ext cx="0" cy="381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0F4A1D8-B2FC-4DF7-8124-EE2C8DEF0844}"/>
              </a:ext>
            </a:extLst>
          </p:cNvPr>
          <p:cNvCxnSpPr>
            <a:cxnSpLocks/>
          </p:cNvCxnSpPr>
          <p:nvPr/>
        </p:nvCxnSpPr>
        <p:spPr>
          <a:xfrm>
            <a:off x="6627646" y="4107301"/>
            <a:ext cx="0" cy="3815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38">
            <a:extLst>
              <a:ext uri="{FF2B5EF4-FFF2-40B4-BE49-F238E27FC236}">
                <a16:creationId xmlns:a16="http://schemas.microsoft.com/office/drawing/2014/main" id="{CDD96313-982F-460D-8A45-D500C3CE413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95" y="4443607"/>
            <a:ext cx="688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56FEBEA-3EEB-4506-98E7-B592CE83B847}"/>
              </a:ext>
            </a:extLst>
          </p:cNvPr>
          <p:cNvCxnSpPr>
            <a:cxnSpLocks/>
          </p:cNvCxnSpPr>
          <p:nvPr/>
        </p:nvCxnSpPr>
        <p:spPr>
          <a:xfrm>
            <a:off x="8388129" y="4107301"/>
            <a:ext cx="0" cy="381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Espace réservé du contenu 19">
            <a:extLst>
              <a:ext uri="{FF2B5EF4-FFF2-40B4-BE49-F238E27FC236}">
                <a16:creationId xmlns:a16="http://schemas.microsoft.com/office/drawing/2014/main" id="{9FF973D6-4800-4C1E-9A2B-46D8583C5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5184" t="7492" r="4932" b="10209"/>
          <a:stretch/>
        </p:blipFill>
        <p:spPr>
          <a:xfrm>
            <a:off x="8068900" y="4274729"/>
            <a:ext cx="617900" cy="565750"/>
          </a:xfr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6CC4497-0983-4D8C-B5D8-AF37D0FC1294}"/>
              </a:ext>
            </a:extLst>
          </p:cNvPr>
          <p:cNvCxnSpPr>
            <a:cxnSpLocks/>
          </p:cNvCxnSpPr>
          <p:nvPr/>
        </p:nvCxnSpPr>
        <p:spPr>
          <a:xfrm>
            <a:off x="2577662" y="4257073"/>
            <a:ext cx="635350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96D5A4D-925D-4825-8430-BF4E2F1E7881}"/>
              </a:ext>
            </a:extLst>
          </p:cNvPr>
          <p:cNvSpPr txBox="1"/>
          <p:nvPr/>
        </p:nvSpPr>
        <p:spPr>
          <a:xfrm>
            <a:off x="756745" y="4557604"/>
            <a:ext cx="3885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CIM 0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Capteurs, actionneurs, E/S déportés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Temps-réel strict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2DEAE27-65BA-44C7-AF09-E093FD490D3C}"/>
              </a:ext>
            </a:extLst>
          </p:cNvPr>
          <p:cNvGrpSpPr/>
          <p:nvPr/>
        </p:nvGrpSpPr>
        <p:grpSpPr>
          <a:xfrm>
            <a:off x="7233260" y="3376875"/>
            <a:ext cx="1303703" cy="424903"/>
            <a:chOff x="2339975" y="404813"/>
            <a:chExt cx="544513" cy="285750"/>
          </a:xfrm>
        </p:grpSpPr>
        <p:graphicFrame>
          <p:nvGraphicFramePr>
            <p:cNvPr id="23" name="Object 2">
              <a:extLst>
                <a:ext uri="{FF2B5EF4-FFF2-40B4-BE49-F238E27FC236}">
                  <a16:creationId xmlns:a16="http://schemas.microsoft.com/office/drawing/2014/main" id="{30081D5D-9F8E-4A34-9AE8-E05CBF2233C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39975" y="404813"/>
            <a:ext cx="544513" cy="263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" name="Bitmap Image" r:id="rId7" imgW="6811331" imgH="2486134" progId="PBrush">
                    <p:embed/>
                  </p:oleObj>
                </mc:Choice>
                <mc:Fallback>
                  <p:oleObj name="Bitmap Image" r:id="rId7" imgW="6811331" imgH="2486134" progId="PBrush">
                    <p:embed/>
                    <p:pic>
                      <p:nvPicPr>
                        <p:cNvPr id="40" name="Object 2">
                          <a:extLst>
                            <a:ext uri="{FF2B5EF4-FFF2-40B4-BE49-F238E27FC236}">
                              <a16:creationId xmlns:a16="http://schemas.microsoft.com/office/drawing/2014/main" id="{AFF317AB-5602-4531-ACE7-D3D5F61053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975" y="404813"/>
                          <a:ext cx="544513" cy="263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3">
              <a:extLst>
                <a:ext uri="{FF2B5EF4-FFF2-40B4-BE49-F238E27FC236}">
                  <a16:creationId xmlns:a16="http://schemas.microsoft.com/office/drawing/2014/main" id="{D385C448-31B7-4E49-836D-80EFEB48BA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79688" y="434975"/>
            <a:ext cx="46037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7" name="Bitmap Image" r:id="rId9" imgW="1066591" imgH="4477035" progId="PBrush">
                    <p:embed/>
                  </p:oleObj>
                </mc:Choice>
                <mc:Fallback>
                  <p:oleObj name="Bitmap Image" r:id="rId9" imgW="1066591" imgH="4477035" progId="PBrush">
                    <p:embed/>
                    <p:pic>
                      <p:nvPicPr>
                        <p:cNvPr id="41" name="Object 3">
                          <a:extLst>
                            <a:ext uri="{FF2B5EF4-FFF2-40B4-BE49-F238E27FC236}">
                              <a16:creationId xmlns:a16="http://schemas.microsoft.com/office/drawing/2014/main" id="{DCC59B03-BB04-4260-B6BE-B789B8AA696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9688" y="434975"/>
                          <a:ext cx="46037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4">
              <a:extLst>
                <a:ext uri="{FF2B5EF4-FFF2-40B4-BE49-F238E27FC236}">
                  <a16:creationId xmlns:a16="http://schemas.microsoft.com/office/drawing/2014/main" id="{E80FAB63-00B0-4E98-919F-9962BBC12A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25725" y="434975"/>
            <a:ext cx="42863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8" name="Bitmap Image" r:id="rId11" imgW="1066591" imgH="4477035" progId="PBrush">
                    <p:embed/>
                  </p:oleObj>
                </mc:Choice>
                <mc:Fallback>
                  <p:oleObj name="Bitmap Image" r:id="rId11" imgW="1066591" imgH="4477035" progId="PBrush">
                    <p:embed/>
                    <p:pic>
                      <p:nvPicPr>
                        <p:cNvPr id="42" name="Object 4">
                          <a:extLst>
                            <a:ext uri="{FF2B5EF4-FFF2-40B4-BE49-F238E27FC236}">
                              <a16:creationId xmlns:a16="http://schemas.microsoft.com/office/drawing/2014/main" id="{CB44AB61-03C2-4ABF-880E-0B586FD664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5725" y="434975"/>
                          <a:ext cx="42863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5">
              <a:extLst>
                <a:ext uri="{FF2B5EF4-FFF2-40B4-BE49-F238E27FC236}">
                  <a16:creationId xmlns:a16="http://schemas.microsoft.com/office/drawing/2014/main" id="{6D0C0F6D-4035-4442-B650-709914A1B2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2772608"/>
                </p:ext>
              </p:extLst>
            </p:nvPr>
          </p:nvGraphicFramePr>
          <p:xfrm>
            <a:off x="2668588" y="434975"/>
            <a:ext cx="44450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9" name="Bitmap Image" r:id="rId13" imgW="1066591" imgH="4477035" progId="PBrush">
                    <p:embed/>
                  </p:oleObj>
                </mc:Choice>
                <mc:Fallback>
                  <p:oleObj name="Bitmap Image" r:id="rId13" imgW="1066591" imgH="4477035" progId="PBrush">
                    <p:embed/>
                    <p:pic>
                      <p:nvPicPr>
                        <p:cNvPr id="43" name="Object 5">
                          <a:extLst>
                            <a:ext uri="{FF2B5EF4-FFF2-40B4-BE49-F238E27FC236}">
                              <a16:creationId xmlns:a16="http://schemas.microsoft.com/office/drawing/2014/main" id="{361C12F6-FFCB-4B65-9C3E-95FFCA08EC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8588" y="434975"/>
                          <a:ext cx="44450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6">
              <a:extLst>
                <a:ext uri="{FF2B5EF4-FFF2-40B4-BE49-F238E27FC236}">
                  <a16:creationId xmlns:a16="http://schemas.microsoft.com/office/drawing/2014/main" id="{545EA23C-EC60-430A-86E7-4F7489FE00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60625" y="436563"/>
            <a:ext cx="42863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0" name="Bitmap Image" r:id="rId14" imgW="1066591" imgH="4886266" progId="PBrush">
                    <p:embed/>
                  </p:oleObj>
                </mc:Choice>
                <mc:Fallback>
                  <p:oleObj name="Bitmap Image" r:id="rId14" imgW="1066591" imgH="4886266" progId="PBrush">
                    <p:embed/>
                    <p:pic>
                      <p:nvPicPr>
                        <p:cNvPr id="44" name="Object 6">
                          <a:extLst>
                            <a:ext uri="{FF2B5EF4-FFF2-40B4-BE49-F238E27FC236}">
                              <a16:creationId xmlns:a16="http://schemas.microsoft.com/office/drawing/2014/main" id="{E3E00077-D586-4985-8E78-AF87009D4EA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0625" y="436563"/>
                          <a:ext cx="42863" cy="25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7">
              <a:extLst>
                <a:ext uri="{FF2B5EF4-FFF2-40B4-BE49-F238E27FC236}">
                  <a16:creationId xmlns:a16="http://schemas.microsoft.com/office/drawing/2014/main" id="{41D0B667-866E-446E-A590-17A4A6EB22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2725" y="434975"/>
            <a:ext cx="42863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1" name="Bitmap Image" r:id="rId16" imgW="1066591" imgH="4477035" progId="PBrush">
                    <p:embed/>
                  </p:oleObj>
                </mc:Choice>
                <mc:Fallback>
                  <p:oleObj name="Bitmap Image" r:id="rId16" imgW="1066591" imgH="4477035" progId="PBrush">
                    <p:embed/>
                    <p:pic>
                      <p:nvPicPr>
                        <p:cNvPr id="45" name="Object 7">
                          <a:extLst>
                            <a:ext uri="{FF2B5EF4-FFF2-40B4-BE49-F238E27FC236}">
                              <a16:creationId xmlns:a16="http://schemas.microsoft.com/office/drawing/2014/main" id="{DE75DD52-9A19-46B6-843D-B1ADF8B641A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2725" y="434975"/>
                          <a:ext cx="42863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8">
              <a:extLst>
                <a:ext uri="{FF2B5EF4-FFF2-40B4-BE49-F238E27FC236}">
                  <a16:creationId xmlns:a16="http://schemas.microsoft.com/office/drawing/2014/main" id="{32EB377A-425A-4FFF-8429-1F2B42376C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95588" y="434975"/>
            <a:ext cx="41275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2" name="Bitmap Image" r:id="rId18" imgW="1066591" imgH="4477035" progId="PBrush">
                    <p:embed/>
                  </p:oleObj>
                </mc:Choice>
                <mc:Fallback>
                  <p:oleObj name="Bitmap Image" r:id="rId18" imgW="1066591" imgH="4477035" progId="PBrush">
                    <p:embed/>
                    <p:pic>
                      <p:nvPicPr>
                        <p:cNvPr id="46" name="Object 8">
                          <a:extLst>
                            <a:ext uri="{FF2B5EF4-FFF2-40B4-BE49-F238E27FC236}">
                              <a16:creationId xmlns:a16="http://schemas.microsoft.com/office/drawing/2014/main" id="{2BEE1109-2721-46CD-83F4-61688FD0A5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5588" y="434975"/>
                          <a:ext cx="41275" cy="233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">
              <a:extLst>
                <a:ext uri="{FF2B5EF4-FFF2-40B4-BE49-F238E27FC236}">
                  <a16:creationId xmlns:a16="http://schemas.microsoft.com/office/drawing/2014/main" id="{6BBC3A5E-DFAA-4D6D-A6CD-1E457BB75A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01900" y="432255"/>
            <a:ext cx="79375" cy="217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" name="Bitmap Image" r:id="rId20" imgW="1171388" imgH="2333333" progId="PBrush">
                    <p:embed/>
                  </p:oleObj>
                </mc:Choice>
                <mc:Fallback>
                  <p:oleObj name="Bitmap Image" r:id="rId20" imgW="1171388" imgH="2333333" progId="PBrush">
                    <p:embed/>
                    <p:pic>
                      <p:nvPicPr>
                        <p:cNvPr id="47" name="Object 9">
                          <a:extLst>
                            <a:ext uri="{FF2B5EF4-FFF2-40B4-BE49-F238E27FC236}">
                              <a16:creationId xmlns:a16="http://schemas.microsoft.com/office/drawing/2014/main" id="{4F0933D7-FC9B-4CE1-B537-12701BF43B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1900" y="432255"/>
                          <a:ext cx="79375" cy="217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10">
              <a:extLst>
                <a:ext uri="{FF2B5EF4-FFF2-40B4-BE49-F238E27FC236}">
                  <a16:creationId xmlns:a16="http://schemas.microsoft.com/office/drawing/2014/main" id="{58D155B1-664A-449B-8FB2-9F8B322B23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5275" y="436563"/>
            <a:ext cx="42863" cy="252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" name="Bitmap Image" r:id="rId22" imgW="1066591" imgH="4886266" progId="PBrush">
                    <p:embed/>
                  </p:oleObj>
                </mc:Choice>
                <mc:Fallback>
                  <p:oleObj name="Bitmap Image" r:id="rId22" imgW="1066591" imgH="4886266" progId="PBrush">
                    <p:embed/>
                    <p:pic>
                      <p:nvPicPr>
                        <p:cNvPr id="48" name="Object 10">
                          <a:extLst>
                            <a:ext uri="{FF2B5EF4-FFF2-40B4-BE49-F238E27FC236}">
                              <a16:creationId xmlns:a16="http://schemas.microsoft.com/office/drawing/2014/main" id="{8B3CCC53-7109-4928-AED4-8D47FA87AFE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436563"/>
                          <a:ext cx="42863" cy="252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11">
              <a:extLst>
                <a:ext uri="{FF2B5EF4-FFF2-40B4-BE49-F238E27FC236}">
                  <a16:creationId xmlns:a16="http://schemas.microsoft.com/office/drawing/2014/main" id="{E0B86A01-43D8-4D90-8057-AFB4684A53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1450" y="434975"/>
            <a:ext cx="41275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5" name="Bitmap Image" r:id="rId23" imgW="1000000" imgH="4133333" progId="PBrush">
                    <p:embed/>
                  </p:oleObj>
                </mc:Choice>
                <mc:Fallback>
                  <p:oleObj name="Bitmap Image" r:id="rId23" imgW="1000000" imgH="4133333" progId="PBrush">
                    <p:embed/>
                    <p:pic>
                      <p:nvPicPr>
                        <p:cNvPr id="49" name="Object 11">
                          <a:extLst>
                            <a:ext uri="{FF2B5EF4-FFF2-40B4-BE49-F238E27FC236}">
                              <a16:creationId xmlns:a16="http://schemas.microsoft.com/office/drawing/2014/main" id="{822F162C-7692-47C4-96D0-0726D1FEDD1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1450" y="434975"/>
                          <a:ext cx="41275" cy="219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797524EF-42B5-4544-9A5C-44DF86253E8F}"/>
              </a:ext>
            </a:extLst>
          </p:cNvPr>
          <p:cNvCxnSpPr>
            <a:cxnSpLocks/>
          </p:cNvCxnSpPr>
          <p:nvPr/>
        </p:nvCxnSpPr>
        <p:spPr>
          <a:xfrm>
            <a:off x="5603636" y="3640985"/>
            <a:ext cx="0" cy="4606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4">
            <a:extLst>
              <a:ext uri="{FF2B5EF4-FFF2-40B4-BE49-F238E27FC236}">
                <a16:creationId xmlns:a16="http://schemas.microsoft.com/office/drawing/2014/main" id="{CD0A8FF9-9A3E-4326-8733-7753F334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20949" y="3303077"/>
            <a:ext cx="565375" cy="5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E2549A4-F7BE-4E5A-8553-F0B7A2990857}"/>
              </a:ext>
            </a:extLst>
          </p:cNvPr>
          <p:cNvCxnSpPr>
            <a:cxnSpLocks/>
          </p:cNvCxnSpPr>
          <p:nvPr/>
        </p:nvCxnSpPr>
        <p:spPr>
          <a:xfrm>
            <a:off x="6236393" y="3640984"/>
            <a:ext cx="0" cy="4606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153" descr="experionpkshoneywell">
            <a:extLst>
              <a:ext uri="{FF2B5EF4-FFF2-40B4-BE49-F238E27FC236}">
                <a16:creationId xmlns:a16="http://schemas.microsoft.com/office/drawing/2014/main" id="{17B96F3D-AA1B-4FE0-BCE7-59FB444E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19" y="3262079"/>
            <a:ext cx="653995" cy="65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2C83496-4C8D-40BD-B2F0-FB8B0B880F2D}"/>
              </a:ext>
            </a:extLst>
          </p:cNvPr>
          <p:cNvCxnSpPr>
            <a:cxnSpLocks/>
          </p:cNvCxnSpPr>
          <p:nvPr/>
        </p:nvCxnSpPr>
        <p:spPr>
          <a:xfrm>
            <a:off x="2589386" y="3178536"/>
            <a:ext cx="635350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D4E4CAA-B8F8-40EC-84D7-CA3169D1A259}"/>
              </a:ext>
            </a:extLst>
          </p:cNvPr>
          <p:cNvSpPr txBox="1"/>
          <p:nvPr/>
        </p:nvSpPr>
        <p:spPr>
          <a:xfrm>
            <a:off x="768469" y="3118585"/>
            <a:ext cx="423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CIM 1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Automates programmables, IHM, consoles programmation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Temps-réel faible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4766003-C017-4027-94CD-968165D551D3}"/>
              </a:ext>
            </a:extLst>
          </p:cNvPr>
          <p:cNvCxnSpPr>
            <a:cxnSpLocks/>
          </p:cNvCxnSpPr>
          <p:nvPr/>
        </p:nvCxnSpPr>
        <p:spPr>
          <a:xfrm>
            <a:off x="6999853" y="3118585"/>
            <a:ext cx="0" cy="9918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22C231F8-CF49-4880-A220-192E70FA1770}"/>
              </a:ext>
            </a:extLst>
          </p:cNvPr>
          <p:cNvCxnSpPr/>
          <p:nvPr/>
        </p:nvCxnSpPr>
        <p:spPr>
          <a:xfrm>
            <a:off x="5090219" y="3099111"/>
            <a:ext cx="38192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F3D1DA49-DC1C-45F9-A666-C6B3DC4A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203745" y="2399618"/>
            <a:ext cx="565375" cy="5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723A2FC-ED6A-4CF6-B857-39DC208B9334}"/>
              </a:ext>
            </a:extLst>
          </p:cNvPr>
          <p:cNvCxnSpPr>
            <a:cxnSpLocks/>
          </p:cNvCxnSpPr>
          <p:nvPr/>
        </p:nvCxnSpPr>
        <p:spPr>
          <a:xfrm>
            <a:off x="7100312" y="2315806"/>
            <a:ext cx="0" cy="783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C3E8F33-037A-4775-8C78-68000CF10923}"/>
              </a:ext>
            </a:extLst>
          </p:cNvPr>
          <p:cNvCxnSpPr/>
          <p:nvPr/>
        </p:nvCxnSpPr>
        <p:spPr>
          <a:xfrm>
            <a:off x="5073808" y="2315806"/>
            <a:ext cx="38192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4037266-E0A2-4008-B25B-F1690CA46E87}"/>
              </a:ext>
            </a:extLst>
          </p:cNvPr>
          <p:cNvCxnSpPr>
            <a:cxnSpLocks/>
          </p:cNvCxnSpPr>
          <p:nvPr/>
        </p:nvCxnSpPr>
        <p:spPr>
          <a:xfrm>
            <a:off x="8470447" y="2933289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3A01F04B-B211-4005-B0C9-AD009B9A7EE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54229" y="2383682"/>
            <a:ext cx="794844" cy="56537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1F6DFA6-1255-4E8E-ADD6-6504E89F957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44636" y="2568323"/>
            <a:ext cx="1068269" cy="363489"/>
          </a:xfrm>
          <a:prstGeom prst="rect">
            <a:avLst/>
          </a:prstGeom>
        </p:spPr>
      </p:pic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C88CDA6-B44A-476C-B7CF-847B75C55D95}"/>
              </a:ext>
            </a:extLst>
          </p:cNvPr>
          <p:cNvCxnSpPr>
            <a:cxnSpLocks/>
          </p:cNvCxnSpPr>
          <p:nvPr/>
        </p:nvCxnSpPr>
        <p:spPr>
          <a:xfrm>
            <a:off x="7519720" y="2919867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013AF283-F88D-4331-AEF9-2509C18E8155}"/>
              </a:ext>
            </a:extLst>
          </p:cNvPr>
          <p:cNvCxnSpPr>
            <a:cxnSpLocks/>
          </p:cNvCxnSpPr>
          <p:nvPr/>
        </p:nvCxnSpPr>
        <p:spPr>
          <a:xfrm>
            <a:off x="6514627" y="2928659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0F2B4422-56C8-49AD-85B4-41B41F0571BB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3897" t="27760" r="15129" b="26300"/>
          <a:stretch/>
        </p:blipFill>
        <p:spPr>
          <a:xfrm>
            <a:off x="4596671" y="2480959"/>
            <a:ext cx="1297866" cy="470457"/>
          </a:xfrm>
          <a:prstGeom prst="rect">
            <a:avLst/>
          </a:prstGeom>
        </p:spPr>
      </p:pic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C24C1EC-C0E8-408C-8523-7B1F4F72F811}"/>
              </a:ext>
            </a:extLst>
          </p:cNvPr>
          <p:cNvCxnSpPr>
            <a:cxnSpLocks/>
          </p:cNvCxnSpPr>
          <p:nvPr/>
        </p:nvCxnSpPr>
        <p:spPr>
          <a:xfrm>
            <a:off x="5376314" y="2933289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6FC94293-2E35-4806-957C-2EA8929510F6}"/>
              </a:ext>
            </a:extLst>
          </p:cNvPr>
          <p:cNvCxnSpPr>
            <a:cxnSpLocks/>
          </p:cNvCxnSpPr>
          <p:nvPr/>
        </p:nvCxnSpPr>
        <p:spPr>
          <a:xfrm>
            <a:off x="2565940" y="2267061"/>
            <a:ext cx="635350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E3E3D5AE-DA07-4A15-ADF4-77DA315AF68B}"/>
              </a:ext>
            </a:extLst>
          </p:cNvPr>
          <p:cNvSpPr txBox="1"/>
          <p:nvPr/>
        </p:nvSpPr>
        <p:spPr>
          <a:xfrm>
            <a:off x="745023" y="2207110"/>
            <a:ext cx="4238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CIM 2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Supervision et historisation locales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Temps-réel très faible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234EAFEA-8744-4582-96B9-DA44AA369142}"/>
              </a:ext>
            </a:extLst>
          </p:cNvPr>
          <p:cNvCxnSpPr>
            <a:cxnSpLocks/>
          </p:cNvCxnSpPr>
          <p:nvPr/>
        </p:nvCxnSpPr>
        <p:spPr>
          <a:xfrm>
            <a:off x="2568872" y="1461094"/>
            <a:ext cx="635350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58B7E10C-9026-4818-8CEE-7C8909E45F70}"/>
              </a:ext>
            </a:extLst>
          </p:cNvPr>
          <p:cNvSpPr txBox="1"/>
          <p:nvPr/>
        </p:nvSpPr>
        <p:spPr>
          <a:xfrm>
            <a:off x="747955" y="1541822"/>
            <a:ext cx="423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CIM 3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distants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CC9B817A-40E9-497F-98B2-F759D77D92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46343" y="1595137"/>
            <a:ext cx="794844" cy="565376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D570562-3578-4E26-8F85-3DFA2FB240F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36750" y="1779778"/>
            <a:ext cx="1068269" cy="363489"/>
          </a:xfrm>
          <a:prstGeom prst="rect">
            <a:avLst/>
          </a:prstGeom>
        </p:spPr>
      </p:pic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FFA08CC6-3ED9-4AED-AE2B-CB6AAF8C6DB9}"/>
              </a:ext>
            </a:extLst>
          </p:cNvPr>
          <p:cNvCxnSpPr>
            <a:cxnSpLocks/>
          </p:cNvCxnSpPr>
          <p:nvPr/>
        </p:nvCxnSpPr>
        <p:spPr>
          <a:xfrm>
            <a:off x="8511834" y="2131322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D798BC0-ECF3-48F6-8436-3C1CEAC318AF}"/>
              </a:ext>
            </a:extLst>
          </p:cNvPr>
          <p:cNvCxnSpPr>
            <a:cxnSpLocks/>
          </p:cNvCxnSpPr>
          <p:nvPr/>
        </p:nvCxnSpPr>
        <p:spPr>
          <a:xfrm>
            <a:off x="7506741" y="2140114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:a16="http://schemas.microsoft.com/office/drawing/2014/main" id="{E33FB4B0-6D04-49F1-AEB2-AF5767910730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3897" t="27760" r="15129" b="26300"/>
          <a:stretch/>
        </p:blipFill>
        <p:spPr>
          <a:xfrm>
            <a:off x="5588785" y="1692414"/>
            <a:ext cx="1297866" cy="470457"/>
          </a:xfrm>
          <a:prstGeom prst="rect">
            <a:avLst/>
          </a:prstGeom>
        </p:spPr>
      </p:pic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AB0EE680-69EA-4AFF-BB6F-422E792BCF18}"/>
              </a:ext>
            </a:extLst>
          </p:cNvPr>
          <p:cNvCxnSpPr>
            <a:cxnSpLocks/>
          </p:cNvCxnSpPr>
          <p:nvPr/>
        </p:nvCxnSpPr>
        <p:spPr>
          <a:xfrm>
            <a:off x="6368428" y="2144744"/>
            <a:ext cx="0" cy="165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0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38" grpId="0"/>
      <p:bldP spid="52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C23A2D8-490E-4A24-972C-CC8F0FA6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et positionnement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7D56D8E-A8EF-4AC1-A700-B8094522C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Attaques récentes</a:t>
            </a:r>
          </a:p>
          <a:p>
            <a:pPr lvl="1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Stuxnet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Industroyer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Positionnement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cyber-physique 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Attaques détournées </a:t>
            </a:r>
          </a:p>
          <a:p>
            <a:pPr lvl="2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Surfaces d’attaque multiples</a:t>
            </a:r>
          </a:p>
          <a:p>
            <a:pPr lvl="3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Interfaces réseau multiples</a:t>
            </a:r>
          </a:p>
          <a:p>
            <a:pPr lvl="3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Protocoles multiples</a:t>
            </a:r>
          </a:p>
          <a:p>
            <a:pPr lvl="2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Attaques distribuées</a:t>
            </a:r>
          </a:p>
          <a:p>
            <a:pPr lvl="3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Séquences d’actions sur cibles multiples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22C5EE-5088-49BE-99C8-187ED194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1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3EABC2F-2F20-485D-A4B8-3401D9AA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Approche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1CE93B-E340-426B-8C63-C9F47A56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 descr="gics.png">
            <a:extLst>
              <a:ext uri="{FF2B5EF4-FFF2-40B4-BE49-F238E27FC236}">
                <a16:creationId xmlns:a16="http://schemas.microsoft.com/office/drawing/2014/main" id="{E67088ED-8299-41F4-9346-95E1029C8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40" y="4687472"/>
            <a:ext cx="2199019" cy="14758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4E7D0B-9F85-4039-B976-24E0F2A2AA2D}"/>
              </a:ext>
            </a:extLst>
          </p:cNvPr>
          <p:cNvSpPr txBox="1"/>
          <p:nvPr/>
        </p:nvSpPr>
        <p:spPr>
          <a:xfrm>
            <a:off x="323697" y="5153157"/>
            <a:ext cx="26753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Accessibles à la communauté</a:t>
            </a:r>
          </a:p>
          <a:p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Française E/R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F57F6B1-1C01-4DFB-9537-A8A6AFF9BFCB}"/>
              </a:ext>
            </a:extLst>
          </p:cNvPr>
          <p:cNvSpPr/>
          <p:nvPr/>
        </p:nvSpPr>
        <p:spPr>
          <a:xfrm>
            <a:off x="576247" y="1614776"/>
            <a:ext cx="1661859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Propriétés fonctionnelles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1DA8118-0C2B-446D-9F93-9E517C45CF44}"/>
              </a:ext>
            </a:extLst>
          </p:cNvPr>
          <p:cNvSpPr/>
          <p:nvPr/>
        </p:nvSpPr>
        <p:spPr>
          <a:xfrm>
            <a:off x="3304670" y="1614773"/>
            <a:ext cx="2567549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Modèle d’architecture hiérarchique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1C977F6-322B-457B-AB71-95B297082572}"/>
              </a:ext>
            </a:extLst>
          </p:cNvPr>
          <p:cNvSpPr/>
          <p:nvPr/>
        </p:nvSpPr>
        <p:spPr>
          <a:xfrm>
            <a:off x="6837057" y="1614774"/>
            <a:ext cx="2199019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Propriétés de sécurité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B9789A9-DFA4-4D33-9D66-531D48CC1EB6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2238106" y="1891610"/>
            <a:ext cx="1066564" cy="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4926DE-5676-4FFF-8342-E7FAA3370B9F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5872219" y="1891610"/>
            <a:ext cx="964838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00897F5-CBA7-4A31-9A85-6503B47C72D7}"/>
              </a:ext>
            </a:extLst>
          </p:cNvPr>
          <p:cNvSpPr/>
          <p:nvPr/>
        </p:nvSpPr>
        <p:spPr>
          <a:xfrm>
            <a:off x="2098592" y="2660047"/>
            <a:ext cx="1483012" cy="55367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Synthèse de moniteurs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3E3847C-A8B5-4AC6-B96C-3E1825966FDD}"/>
              </a:ext>
            </a:extLst>
          </p:cNvPr>
          <p:cNvSpPr/>
          <p:nvPr/>
        </p:nvSpPr>
        <p:spPr>
          <a:xfrm>
            <a:off x="5591056" y="2647562"/>
            <a:ext cx="1653766" cy="55367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 statique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0BDA0BD-CBC1-437C-A67B-A7BF18FBDE68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2840098" y="1891613"/>
            <a:ext cx="10858" cy="768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54EFA55-2FDD-4678-BADE-FC045F7C997F}"/>
              </a:ext>
            </a:extLst>
          </p:cNvPr>
          <p:cNvCxnSpPr>
            <a:cxnSpLocks/>
          </p:cNvCxnSpPr>
          <p:nvPr/>
        </p:nvCxnSpPr>
        <p:spPr>
          <a:xfrm>
            <a:off x="6417939" y="1891609"/>
            <a:ext cx="0" cy="768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99F9950-3EB8-49C8-A0B8-F8D1814FC39E}"/>
              </a:ext>
            </a:extLst>
          </p:cNvPr>
          <p:cNvSpPr/>
          <p:nvPr/>
        </p:nvSpPr>
        <p:spPr>
          <a:xfrm>
            <a:off x="2253499" y="3726844"/>
            <a:ext cx="1194911" cy="553673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Moniteurs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94BB27E8-DD8E-4DF8-96D0-0F0B0AA4D193}"/>
              </a:ext>
            </a:extLst>
          </p:cNvPr>
          <p:cNvSpPr/>
          <p:nvPr/>
        </p:nvSpPr>
        <p:spPr>
          <a:xfrm>
            <a:off x="5687277" y="3709840"/>
            <a:ext cx="1461324" cy="553673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Génération de tests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A2821E4-31A3-4A46-9E86-050406EF6865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2850954" y="3201235"/>
            <a:ext cx="1" cy="525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8E8880B-0960-42A9-992C-3AB9FDB5ABBD}"/>
              </a:ext>
            </a:extLst>
          </p:cNvPr>
          <p:cNvCxnSpPr>
            <a:cxnSpLocks/>
          </p:cNvCxnSpPr>
          <p:nvPr/>
        </p:nvCxnSpPr>
        <p:spPr>
          <a:xfrm>
            <a:off x="6417939" y="3198263"/>
            <a:ext cx="1" cy="525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9B6B9DA-3C5A-4CC7-97ED-27D9111B2AA5}"/>
              </a:ext>
            </a:extLst>
          </p:cNvPr>
          <p:cNvSpPr/>
          <p:nvPr/>
        </p:nvSpPr>
        <p:spPr>
          <a:xfrm>
            <a:off x="3828090" y="2999822"/>
            <a:ext cx="1483012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Bibliothèque d’attaques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33972E-FA06-4E5A-B68E-FB7AE4E25B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473456" y="3986677"/>
            <a:ext cx="2213821" cy="17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7516F17-8E04-4EE4-877F-C8BEC02DD88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3473456" y="3276659"/>
            <a:ext cx="354634" cy="528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63CF7E6-EAE1-4EFF-9D56-2FB1D33CA76C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311102" y="3276659"/>
            <a:ext cx="351129" cy="5536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314A6C3-8B05-4BEE-B294-D2AC2B026F48}"/>
              </a:ext>
            </a:extLst>
          </p:cNvPr>
          <p:cNvCxnSpPr>
            <a:cxnSpLocks/>
          </p:cNvCxnSpPr>
          <p:nvPr/>
        </p:nvCxnSpPr>
        <p:spPr>
          <a:xfrm>
            <a:off x="4599302" y="3995181"/>
            <a:ext cx="0" cy="441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AF111D19-CFA9-4CE3-97A1-999EF23B2158}"/>
              </a:ext>
            </a:extLst>
          </p:cNvPr>
          <p:cNvSpPr/>
          <p:nvPr/>
        </p:nvSpPr>
        <p:spPr>
          <a:xfrm>
            <a:off x="3324377" y="4445295"/>
            <a:ext cx="2547842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Plateforme d’exécution</a:t>
            </a:r>
          </a:p>
        </p:txBody>
      </p:sp>
      <p:sp>
        <p:nvSpPr>
          <p:cNvPr id="43" name="Flèche vers la gauche 7">
            <a:extLst>
              <a:ext uri="{FF2B5EF4-FFF2-40B4-BE49-F238E27FC236}">
                <a16:creationId xmlns:a16="http://schemas.microsoft.com/office/drawing/2014/main" id="{F11EA9B8-2A77-4532-95B2-B83A28464790}"/>
              </a:ext>
            </a:extLst>
          </p:cNvPr>
          <p:cNvSpPr/>
          <p:nvPr/>
        </p:nvSpPr>
        <p:spPr>
          <a:xfrm rot="8890592">
            <a:off x="2145534" y="5306454"/>
            <a:ext cx="1659974" cy="109769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vers la gauche 6">
            <a:extLst>
              <a:ext uri="{FF2B5EF4-FFF2-40B4-BE49-F238E27FC236}">
                <a16:creationId xmlns:a16="http://schemas.microsoft.com/office/drawing/2014/main" id="{7A35811B-58D6-4010-9DB2-84A45A276CD8}"/>
              </a:ext>
            </a:extLst>
          </p:cNvPr>
          <p:cNvSpPr/>
          <p:nvPr/>
        </p:nvSpPr>
        <p:spPr>
          <a:xfrm rot="8605863">
            <a:off x="1537062" y="4215615"/>
            <a:ext cx="2746521" cy="13541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9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7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DFF5FAA-49CC-4859-A00B-66290BA3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Résultats: Synthèse vecteurs d’attaque A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SPICS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29A1208-F634-4730-B1A5-CDF9AD7A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6538"/>
            <a:ext cx="9144000" cy="519058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Applicative Attack Scenarios Production for Industrial Control Systems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 de risques en sécurité, focalisée sur le point de vue des attaquants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de scénarios d’attaques contre des propriétés de sûreté de fonctionnement en présence d’attaquant</a:t>
            </a: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Thèse Maxime Puys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DBBA7B-48AE-4F74-9A90-570D5B1D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5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orme libre : forme 63">
            <a:extLst>
              <a:ext uri="{FF2B5EF4-FFF2-40B4-BE49-F238E27FC236}">
                <a16:creationId xmlns:a16="http://schemas.microsoft.com/office/drawing/2014/main" id="{29970E09-746B-4368-8BEE-B621DC677FAB}"/>
              </a:ext>
            </a:extLst>
          </p:cNvPr>
          <p:cNvSpPr/>
          <p:nvPr/>
        </p:nvSpPr>
        <p:spPr>
          <a:xfrm>
            <a:off x="2546856" y="1323917"/>
            <a:ext cx="6013723" cy="2339293"/>
          </a:xfrm>
          <a:custGeom>
            <a:avLst/>
            <a:gdLst>
              <a:gd name="connsiteX0" fmla="*/ 0 w 6013723"/>
              <a:gd name="connsiteY0" fmla="*/ 0 h 2339293"/>
              <a:gd name="connsiteX1" fmla="*/ 6013723 w 6013723"/>
              <a:gd name="connsiteY1" fmla="*/ 5609 h 2339293"/>
              <a:gd name="connsiteX2" fmla="*/ 6013723 w 6013723"/>
              <a:gd name="connsiteY2" fmla="*/ 1144402 h 2339293"/>
              <a:gd name="connsiteX3" fmla="*/ 4280290 w 6013723"/>
              <a:gd name="connsiteY3" fmla="*/ 2339293 h 2339293"/>
              <a:gd name="connsiteX4" fmla="*/ 1610018 w 6013723"/>
              <a:gd name="connsiteY4" fmla="*/ 2322463 h 2339293"/>
              <a:gd name="connsiteX5" fmla="*/ 1610018 w 6013723"/>
              <a:gd name="connsiteY5" fmla="*/ 1733433 h 2339293"/>
              <a:gd name="connsiteX6" fmla="*/ 67318 w 6013723"/>
              <a:gd name="connsiteY6" fmla="*/ 1026596 h 2339293"/>
              <a:gd name="connsiteX7" fmla="*/ 0 w 6013723"/>
              <a:gd name="connsiteY7" fmla="*/ 0 h 2339293"/>
              <a:gd name="connsiteX0" fmla="*/ 0 w 6013723"/>
              <a:gd name="connsiteY0" fmla="*/ 0 h 2339293"/>
              <a:gd name="connsiteX1" fmla="*/ 6013723 w 6013723"/>
              <a:gd name="connsiteY1" fmla="*/ 5609 h 2339293"/>
              <a:gd name="connsiteX2" fmla="*/ 6013723 w 6013723"/>
              <a:gd name="connsiteY2" fmla="*/ 1144402 h 2339293"/>
              <a:gd name="connsiteX3" fmla="*/ 4280290 w 6013723"/>
              <a:gd name="connsiteY3" fmla="*/ 2339293 h 2339293"/>
              <a:gd name="connsiteX4" fmla="*/ 1610018 w 6013723"/>
              <a:gd name="connsiteY4" fmla="*/ 2322463 h 2339293"/>
              <a:gd name="connsiteX5" fmla="*/ 1610018 w 6013723"/>
              <a:gd name="connsiteY5" fmla="*/ 1733433 h 2339293"/>
              <a:gd name="connsiteX6" fmla="*/ 0 w 6013723"/>
              <a:gd name="connsiteY6" fmla="*/ 1032206 h 2339293"/>
              <a:gd name="connsiteX7" fmla="*/ 0 w 6013723"/>
              <a:gd name="connsiteY7" fmla="*/ 0 h 23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723" h="2339293">
                <a:moveTo>
                  <a:pt x="0" y="0"/>
                </a:moveTo>
                <a:lnTo>
                  <a:pt x="6013723" y="5609"/>
                </a:lnTo>
                <a:lnTo>
                  <a:pt x="6013723" y="1144402"/>
                </a:lnTo>
                <a:lnTo>
                  <a:pt x="4280290" y="2339293"/>
                </a:lnTo>
                <a:lnTo>
                  <a:pt x="1610018" y="2322463"/>
                </a:lnTo>
                <a:lnTo>
                  <a:pt x="1610018" y="1733433"/>
                </a:lnTo>
                <a:lnTo>
                  <a:pt x="0" y="1032206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1</a:t>
            </a: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522B1EE-4A83-4FBD-9EA7-8C904D1E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: approche A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SPICS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22777E-F89D-4CE0-B9D7-368F2C0C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7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A2D738D-E48E-4FFE-8891-303A5404404E}"/>
              </a:ext>
            </a:extLst>
          </p:cNvPr>
          <p:cNvSpPr/>
          <p:nvPr/>
        </p:nvSpPr>
        <p:spPr>
          <a:xfrm>
            <a:off x="3108147" y="1709217"/>
            <a:ext cx="1517008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Topologie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B0360-3972-4EB4-96D4-7EBD84A6B3DE}"/>
              </a:ext>
            </a:extLst>
          </p:cNvPr>
          <p:cNvSpPr/>
          <p:nvPr/>
        </p:nvSpPr>
        <p:spPr>
          <a:xfrm>
            <a:off x="4753681" y="1709216"/>
            <a:ext cx="1517008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Objectifs haut niveau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5186A08-39C1-4CA8-A497-49EF4B40BFD5}"/>
              </a:ext>
            </a:extLst>
          </p:cNvPr>
          <p:cNvSpPr/>
          <p:nvPr/>
        </p:nvSpPr>
        <p:spPr>
          <a:xfrm>
            <a:off x="6409056" y="1707918"/>
            <a:ext cx="1989589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Fonctionnalités de sécurité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129BE69-668B-4AEE-900C-E4749F8D4630}"/>
              </a:ext>
            </a:extLst>
          </p:cNvPr>
          <p:cNvSpPr/>
          <p:nvPr/>
        </p:nvSpPr>
        <p:spPr>
          <a:xfrm>
            <a:off x="4386187" y="2919417"/>
            <a:ext cx="2273416" cy="55367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Analyse de risques orientée attaquant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38CBD7D-F236-4209-A5A6-12D7832E64D0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866651" y="2262890"/>
            <a:ext cx="1007196" cy="65652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3153A90-73C6-46AC-AFB4-4B930AB4A40A}"/>
              </a:ext>
            </a:extLst>
          </p:cNvPr>
          <p:cNvCxnSpPr>
            <a:cxnSpLocks/>
          </p:cNvCxnSpPr>
          <p:nvPr/>
        </p:nvCxnSpPr>
        <p:spPr>
          <a:xfrm flipH="1">
            <a:off x="6055595" y="2261591"/>
            <a:ext cx="1154218" cy="65782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05B5E60-556D-4316-AEB4-68C26C561DCC}"/>
              </a:ext>
            </a:extLst>
          </p:cNvPr>
          <p:cNvCxnSpPr>
            <a:cxnSpLocks/>
          </p:cNvCxnSpPr>
          <p:nvPr/>
        </p:nvCxnSpPr>
        <p:spPr>
          <a:xfrm>
            <a:off x="5494632" y="2261590"/>
            <a:ext cx="0" cy="65782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681F901-A53D-43DC-A45C-B3EC0766D83D}"/>
              </a:ext>
            </a:extLst>
          </p:cNvPr>
          <p:cNvSpPr/>
          <p:nvPr/>
        </p:nvSpPr>
        <p:spPr>
          <a:xfrm>
            <a:off x="4394733" y="4506698"/>
            <a:ext cx="2273416" cy="689152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Génération de scénarios d’attaques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A623268-042D-48CE-98E2-88FBADC5F2B3}"/>
              </a:ext>
            </a:extLst>
          </p:cNvPr>
          <p:cNvCxnSpPr>
            <a:cxnSpLocks/>
            <a:stCxn id="11" idx="2"/>
            <a:endCxn id="20" idx="0"/>
          </p:cNvCxnSpPr>
          <p:nvPr/>
        </p:nvCxnSpPr>
        <p:spPr>
          <a:xfrm>
            <a:off x="5522895" y="3473090"/>
            <a:ext cx="8546" cy="1033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D56DF3F-3CB0-4577-8E5B-6CCF91441A1C}"/>
              </a:ext>
            </a:extLst>
          </p:cNvPr>
          <p:cNvSpPr/>
          <p:nvPr/>
        </p:nvSpPr>
        <p:spPr>
          <a:xfrm>
            <a:off x="7402729" y="4574437"/>
            <a:ext cx="1517008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Modèle du procédé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14C94A9-B6CB-4276-8D44-51FE90704FAC}"/>
              </a:ext>
            </a:extLst>
          </p:cNvPr>
          <p:cNvSpPr/>
          <p:nvPr/>
        </p:nvSpPr>
        <p:spPr>
          <a:xfrm>
            <a:off x="1401199" y="3085837"/>
            <a:ext cx="1517008" cy="8358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Analyse de risques en sûreté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AD8D4CD-2F31-4880-88AF-E16571DA2DD6}"/>
              </a:ext>
            </a:extLst>
          </p:cNvPr>
          <p:cNvSpPr/>
          <p:nvPr/>
        </p:nvSpPr>
        <p:spPr>
          <a:xfrm>
            <a:off x="1401199" y="4574436"/>
            <a:ext cx="1517008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Propriétés sensibles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B1ED2B7-9B3A-4199-8DC9-216FC2AA17CB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6668149" y="4851273"/>
            <a:ext cx="73458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88D8B26-1E86-4614-8216-B20C73B8D62D}"/>
              </a:ext>
            </a:extLst>
          </p:cNvPr>
          <p:cNvCxnSpPr/>
          <p:nvPr/>
        </p:nvCxnSpPr>
        <p:spPr>
          <a:xfrm>
            <a:off x="3555050" y="2261590"/>
            <a:ext cx="0" cy="1284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32D3CBC-E3BE-41E7-9D35-E32DED9A024F}"/>
              </a:ext>
            </a:extLst>
          </p:cNvPr>
          <p:cNvCxnSpPr>
            <a:cxnSpLocks/>
          </p:cNvCxnSpPr>
          <p:nvPr/>
        </p:nvCxnSpPr>
        <p:spPr>
          <a:xfrm>
            <a:off x="3555050" y="3546505"/>
            <a:ext cx="446904" cy="9601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AAB469C-0A9D-481E-8E36-B3EDC6BFC9E6}"/>
              </a:ext>
            </a:extLst>
          </p:cNvPr>
          <p:cNvCxnSpPr>
            <a:cxnSpLocks/>
          </p:cNvCxnSpPr>
          <p:nvPr/>
        </p:nvCxnSpPr>
        <p:spPr>
          <a:xfrm>
            <a:off x="4001954" y="4506698"/>
            <a:ext cx="392779" cy="210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3FE37CEF-F9B9-4239-BEE1-FA86E52BD44D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2159703" y="3921733"/>
            <a:ext cx="0" cy="6527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5A31341-5D26-49A8-B1EF-528639473252}"/>
              </a:ext>
            </a:extLst>
          </p:cNvPr>
          <p:cNvCxnSpPr>
            <a:cxnSpLocks/>
            <a:stCxn id="28" idx="3"/>
            <a:endCxn id="20" idx="1"/>
          </p:cNvCxnSpPr>
          <p:nvPr/>
        </p:nvCxnSpPr>
        <p:spPr>
          <a:xfrm>
            <a:off x="2918207" y="4851273"/>
            <a:ext cx="147652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AA4EE57C-969B-490B-B28F-F44082A10670}"/>
              </a:ext>
            </a:extLst>
          </p:cNvPr>
          <p:cNvSpPr/>
          <p:nvPr/>
        </p:nvSpPr>
        <p:spPr>
          <a:xfrm>
            <a:off x="2641794" y="5979201"/>
            <a:ext cx="1744393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d’attaque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5B52A0B6-B539-4109-B609-24F4230204A3}"/>
              </a:ext>
            </a:extLst>
          </p:cNvPr>
          <p:cNvSpPr/>
          <p:nvPr/>
        </p:nvSpPr>
        <p:spPr>
          <a:xfrm>
            <a:off x="4656619" y="5979200"/>
            <a:ext cx="1744393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Propriété vérifiée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88793C4-98DE-4E22-A3B5-CB3DEFDA3603}"/>
              </a:ext>
            </a:extLst>
          </p:cNvPr>
          <p:cNvSpPr/>
          <p:nvPr/>
        </p:nvSpPr>
        <p:spPr>
          <a:xfrm>
            <a:off x="6632704" y="5979199"/>
            <a:ext cx="1744393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Timeout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AD40F547-382D-4FD2-A077-BA0A516C40AB}"/>
              </a:ext>
            </a:extLst>
          </p:cNvPr>
          <p:cNvSpPr/>
          <p:nvPr/>
        </p:nvSpPr>
        <p:spPr>
          <a:xfrm>
            <a:off x="5397300" y="3762756"/>
            <a:ext cx="2503341" cy="5536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Modèle d’attaquant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3BA109A8-9D42-4491-B31C-61027776CEED}"/>
              </a:ext>
            </a:extLst>
          </p:cNvPr>
          <p:cNvCxnSpPr>
            <a:endCxn id="52" idx="0"/>
          </p:cNvCxnSpPr>
          <p:nvPr/>
        </p:nvCxnSpPr>
        <p:spPr>
          <a:xfrm flipH="1">
            <a:off x="3513991" y="5195850"/>
            <a:ext cx="1476753" cy="7833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C78EE09-2C16-4A42-B815-0EF2328BDE47}"/>
              </a:ext>
            </a:extLst>
          </p:cNvPr>
          <p:cNvCxnSpPr>
            <a:stCxn id="20" idx="2"/>
            <a:endCxn id="53" idx="0"/>
          </p:cNvCxnSpPr>
          <p:nvPr/>
        </p:nvCxnSpPr>
        <p:spPr>
          <a:xfrm flipH="1">
            <a:off x="5528816" y="5195850"/>
            <a:ext cx="2625" cy="783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F455E36E-212B-416C-9B3B-D793871B083B}"/>
              </a:ext>
            </a:extLst>
          </p:cNvPr>
          <p:cNvCxnSpPr>
            <a:endCxn id="54" idx="0"/>
          </p:cNvCxnSpPr>
          <p:nvPr/>
        </p:nvCxnSpPr>
        <p:spPr>
          <a:xfrm>
            <a:off x="6133372" y="5195850"/>
            <a:ext cx="1371529" cy="783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421492DB-8F3C-4299-AFA6-7DEDFAB69FEC}"/>
              </a:ext>
            </a:extLst>
          </p:cNvPr>
          <p:cNvSpPr/>
          <p:nvPr/>
        </p:nvSpPr>
        <p:spPr>
          <a:xfrm>
            <a:off x="1026596" y="2457099"/>
            <a:ext cx="8022037" cy="1929777"/>
          </a:xfrm>
          <a:custGeom>
            <a:avLst/>
            <a:gdLst>
              <a:gd name="connsiteX0" fmla="*/ 0 w 8022037"/>
              <a:gd name="connsiteY0" fmla="*/ 0 h 1929777"/>
              <a:gd name="connsiteX1" fmla="*/ 1441723 w 8022037"/>
              <a:gd name="connsiteY1" fmla="*/ 0 h 1929777"/>
              <a:gd name="connsiteX2" fmla="*/ 3018081 w 8022037"/>
              <a:gd name="connsiteY2" fmla="*/ 678788 h 1929777"/>
              <a:gd name="connsiteX3" fmla="*/ 3018081 w 8022037"/>
              <a:gd name="connsiteY3" fmla="*/ 1705384 h 1929777"/>
              <a:gd name="connsiteX4" fmla="*/ 3292962 w 8022037"/>
              <a:gd name="connsiteY4" fmla="*/ 1924167 h 1929777"/>
              <a:gd name="connsiteX5" fmla="*/ 8022037 w 8022037"/>
              <a:gd name="connsiteY5" fmla="*/ 1929777 h 192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2037" h="1929777">
                <a:moveTo>
                  <a:pt x="0" y="0"/>
                </a:moveTo>
                <a:lnTo>
                  <a:pt x="1441723" y="0"/>
                </a:lnTo>
                <a:lnTo>
                  <a:pt x="3018081" y="678788"/>
                </a:lnTo>
                <a:lnTo>
                  <a:pt x="3018081" y="1705384"/>
                </a:lnTo>
                <a:lnTo>
                  <a:pt x="3292962" y="1924167"/>
                </a:lnTo>
                <a:lnTo>
                  <a:pt x="8022037" y="1929777"/>
                </a:lnTo>
              </a:path>
            </a:pathLst>
          </a:cu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9C53C812-285E-492D-8BE5-6FCB3056AA8F}"/>
              </a:ext>
            </a:extLst>
          </p:cNvPr>
          <p:cNvSpPr/>
          <p:nvPr/>
        </p:nvSpPr>
        <p:spPr>
          <a:xfrm>
            <a:off x="992937" y="2462709"/>
            <a:ext cx="8061306" cy="2978812"/>
          </a:xfrm>
          <a:custGeom>
            <a:avLst/>
            <a:gdLst>
              <a:gd name="connsiteX0" fmla="*/ 8044476 w 8061306"/>
              <a:gd name="connsiteY0" fmla="*/ 1924167 h 2978812"/>
              <a:gd name="connsiteX1" fmla="*/ 8061306 w 8061306"/>
              <a:gd name="connsiteY1" fmla="*/ 2978812 h 2978812"/>
              <a:gd name="connsiteX2" fmla="*/ 0 w 8061306"/>
              <a:gd name="connsiteY2" fmla="*/ 2945154 h 2978812"/>
              <a:gd name="connsiteX3" fmla="*/ 11220 w 8061306"/>
              <a:gd name="connsiteY3" fmla="*/ 0 h 297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306" h="2978812">
                <a:moveTo>
                  <a:pt x="8044476" y="1924167"/>
                </a:moveTo>
                <a:lnTo>
                  <a:pt x="8061306" y="2978812"/>
                </a:lnTo>
                <a:lnTo>
                  <a:pt x="0" y="2945154"/>
                </a:lnTo>
                <a:lnTo>
                  <a:pt x="11220" y="0"/>
                </a:lnTo>
              </a:path>
            </a:pathLst>
          </a:custGeom>
          <a:noFill/>
          <a:ln w="2857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72934196-CC1D-401E-AF24-A0F30830629B}"/>
              </a:ext>
            </a:extLst>
          </p:cNvPr>
          <p:cNvSpPr/>
          <p:nvPr/>
        </p:nvSpPr>
        <p:spPr>
          <a:xfrm>
            <a:off x="847534" y="2408415"/>
            <a:ext cx="1258436" cy="5536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262040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" grpId="0" animBg="1"/>
      <p:bldP spid="9" grpId="0" animBg="1"/>
      <p:bldP spid="10" grpId="0" animBg="1"/>
      <p:bldP spid="11" grpId="0" animBg="1"/>
      <p:bldP spid="20" grpId="0" animBg="1"/>
      <p:bldP spid="26" grpId="0" animBg="1"/>
      <p:bldP spid="27" grpId="0" animBg="1"/>
      <p:bldP spid="28" grpId="0" animBg="1"/>
      <p:bldP spid="52" grpId="0" animBg="1"/>
      <p:bldP spid="53" grpId="0" animBg="1"/>
      <p:bldP spid="54" grpId="0" animBg="1"/>
      <p:bldP spid="55" grpId="0"/>
      <p:bldP spid="65" grpId="0" animBg="1"/>
      <p:bldP spid="66" grpId="0" animBg="1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B713B-679C-48A6-B278-747D08BB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Résultats: détection des attaques orientées processus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E8FDB6-AF23-4B4C-815D-3B213E45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8</a:t>
            </a:fld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B7E401C-7872-4E9E-8C4F-414CEEDD494B}"/>
              </a:ext>
            </a:extLst>
          </p:cNvPr>
          <p:cNvSpPr/>
          <p:nvPr/>
        </p:nvSpPr>
        <p:spPr>
          <a:xfrm>
            <a:off x="2937546" y="1473277"/>
            <a:ext cx="2273416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Modèle du processus</a:t>
            </a: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séquentiel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97457CC-D19E-44E4-B9D5-2FC379FBE373}"/>
              </a:ext>
            </a:extLst>
          </p:cNvPr>
          <p:cNvSpPr/>
          <p:nvPr/>
        </p:nvSpPr>
        <p:spPr>
          <a:xfrm>
            <a:off x="5447253" y="1473277"/>
            <a:ext cx="2273416" cy="5536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SCADA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EF21912-5D32-4CBD-82ED-330859499701}"/>
              </a:ext>
            </a:extLst>
          </p:cNvPr>
          <p:cNvSpPr/>
          <p:nvPr/>
        </p:nvSpPr>
        <p:spPr>
          <a:xfrm>
            <a:off x="286623" y="1473276"/>
            <a:ext cx="2273416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Traces d’exécution normale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F0BEABD-5A3F-49C8-8F35-1E407BFAA6BC}"/>
              </a:ext>
            </a:extLst>
          </p:cNvPr>
          <p:cNvCxnSpPr>
            <a:stCxn id="8" idx="2"/>
          </p:cNvCxnSpPr>
          <p:nvPr/>
        </p:nvCxnSpPr>
        <p:spPr>
          <a:xfrm>
            <a:off x="4074254" y="2026950"/>
            <a:ext cx="0" cy="30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2B25182-B976-41B3-B052-3519EDE63E4C}"/>
              </a:ext>
            </a:extLst>
          </p:cNvPr>
          <p:cNvCxnSpPr/>
          <p:nvPr/>
        </p:nvCxnSpPr>
        <p:spPr>
          <a:xfrm>
            <a:off x="4074254" y="2328955"/>
            <a:ext cx="2420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5889427-6619-491A-BAE3-1129F4881E81}"/>
              </a:ext>
            </a:extLst>
          </p:cNvPr>
          <p:cNvCxnSpPr/>
          <p:nvPr/>
        </p:nvCxnSpPr>
        <p:spPr>
          <a:xfrm>
            <a:off x="6494478" y="2026949"/>
            <a:ext cx="0" cy="30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AB5A0D8-C76F-43BB-86AC-78E51E59AFCE}"/>
              </a:ext>
            </a:extLst>
          </p:cNvPr>
          <p:cNvCxnSpPr/>
          <p:nvPr/>
        </p:nvCxnSpPr>
        <p:spPr>
          <a:xfrm>
            <a:off x="1405156" y="2028347"/>
            <a:ext cx="0" cy="30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308CA86-16A3-4939-B5DC-E26B538E00F8}"/>
              </a:ext>
            </a:extLst>
          </p:cNvPr>
          <p:cNvCxnSpPr/>
          <p:nvPr/>
        </p:nvCxnSpPr>
        <p:spPr>
          <a:xfrm>
            <a:off x="1405156" y="2328954"/>
            <a:ext cx="26690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09CE7E2-A43B-47A5-8E75-9BC290821034}"/>
              </a:ext>
            </a:extLst>
          </p:cNvPr>
          <p:cNvCxnSpPr/>
          <p:nvPr/>
        </p:nvCxnSpPr>
        <p:spPr>
          <a:xfrm>
            <a:off x="4074254" y="2330352"/>
            <a:ext cx="0" cy="396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051379F-EEF3-41B1-A770-B44D2951693C}"/>
              </a:ext>
            </a:extLst>
          </p:cNvPr>
          <p:cNvSpPr/>
          <p:nvPr/>
        </p:nvSpPr>
        <p:spPr>
          <a:xfrm>
            <a:off x="2943140" y="2726422"/>
            <a:ext cx="2273416" cy="55367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Propriétés de sécurité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804CAF6-AACF-4B7A-8F39-552F530BD534}"/>
              </a:ext>
            </a:extLst>
          </p:cNvPr>
          <p:cNvCxnSpPr>
            <a:stCxn id="21" idx="2"/>
          </p:cNvCxnSpPr>
          <p:nvPr/>
        </p:nvCxnSpPr>
        <p:spPr>
          <a:xfrm flipH="1">
            <a:off x="4074254" y="3280095"/>
            <a:ext cx="5594" cy="3942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EF01B9B-2E9E-4E68-8D2B-481C7EEC093F}"/>
              </a:ext>
            </a:extLst>
          </p:cNvPr>
          <p:cNvSpPr/>
          <p:nvPr/>
        </p:nvSpPr>
        <p:spPr>
          <a:xfrm>
            <a:off x="2937546" y="3674378"/>
            <a:ext cx="2273416" cy="553673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Moniteurs de sécurité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0094AAB-4FD4-4FC3-9828-0D7BFD53DE7C}"/>
              </a:ext>
            </a:extLst>
          </p:cNvPr>
          <p:cNvSpPr/>
          <p:nvPr/>
        </p:nvSpPr>
        <p:spPr>
          <a:xfrm>
            <a:off x="5707311" y="3674377"/>
            <a:ext cx="2273416" cy="553673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Autres IDS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74C2954-5692-4A2E-9473-6E6EC4D5E775}"/>
              </a:ext>
            </a:extLst>
          </p:cNvPr>
          <p:cNvCxnSpPr/>
          <p:nvPr/>
        </p:nvCxnSpPr>
        <p:spPr>
          <a:xfrm>
            <a:off x="6743352" y="4226264"/>
            <a:ext cx="0" cy="30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72B1DFF-6CA7-4496-9587-8494D78A03B3}"/>
              </a:ext>
            </a:extLst>
          </p:cNvPr>
          <p:cNvCxnSpPr/>
          <p:nvPr/>
        </p:nvCxnSpPr>
        <p:spPr>
          <a:xfrm>
            <a:off x="4074254" y="4227661"/>
            <a:ext cx="0" cy="302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A2F80D5-B531-4279-8475-FA82313565D2}"/>
              </a:ext>
            </a:extLst>
          </p:cNvPr>
          <p:cNvCxnSpPr/>
          <p:nvPr/>
        </p:nvCxnSpPr>
        <p:spPr>
          <a:xfrm>
            <a:off x="4074254" y="4528268"/>
            <a:ext cx="26690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AE757D1-9648-4FAE-978A-91AFD6A98E85}"/>
              </a:ext>
            </a:extLst>
          </p:cNvPr>
          <p:cNvCxnSpPr/>
          <p:nvPr/>
        </p:nvCxnSpPr>
        <p:spPr>
          <a:xfrm>
            <a:off x="5401112" y="4529666"/>
            <a:ext cx="0" cy="396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36A6623-3CD5-4AC8-A93C-FBC79F9E6A2D}"/>
              </a:ext>
            </a:extLst>
          </p:cNvPr>
          <p:cNvSpPr/>
          <p:nvPr/>
        </p:nvSpPr>
        <p:spPr>
          <a:xfrm>
            <a:off x="4221062" y="4925736"/>
            <a:ext cx="2273416" cy="553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Alertes et corrélation</a:t>
            </a:r>
          </a:p>
        </p:txBody>
      </p:sp>
      <p:sp>
        <p:nvSpPr>
          <p:cNvPr id="33" name="Espace réservé du contenu 6">
            <a:extLst>
              <a:ext uri="{FF2B5EF4-FFF2-40B4-BE49-F238E27FC236}">
                <a16:creationId xmlns:a16="http://schemas.microsoft.com/office/drawing/2014/main" id="{01E139F7-8BCF-4A27-9163-48E533EE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89" y="5764631"/>
            <a:ext cx="9144000" cy="733429"/>
          </a:xfrm>
        </p:spPr>
        <p:txBody>
          <a:bodyPr>
            <a:normAutofit fontScale="85000" lnSpcReduction="20000"/>
          </a:bodyPr>
          <a:lstStyle/>
          <a:p>
            <a:pPr marL="449263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Thèse Oualid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Koucham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Bibliothèque d’attaques et IDS disponibles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1" grpId="0" animBg="1"/>
      <p:bldP spid="24" grpId="0" animBg="1"/>
      <p:bldP spid="25" grpId="0" animBg="1"/>
      <p:bldP spid="32" grpId="0" animBg="1"/>
      <p:bldP spid="3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2022C-C2DF-448A-854A-718222AA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Résultats: détection d’attaques dans les réseaux électriques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CC2AF4-76F0-4DAB-BA14-DC2549651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683" y="5531175"/>
            <a:ext cx="5377317" cy="1075944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Thèse Maëlle Kabir-</a:t>
            </a:r>
            <a:r>
              <a:rPr lang="fr-FR" dirty="0" err="1"/>
              <a:t>Querrec</a:t>
            </a:r>
            <a:r>
              <a:rPr lang="fr-FR" dirty="0"/>
              <a:t> + CDD</a:t>
            </a:r>
          </a:p>
          <a:p>
            <a:pPr lvl="1"/>
            <a:r>
              <a:rPr lang="fr-FR" dirty="0"/>
              <a:t>Bibliothèques d’attaques SMV/GOOSE disponibles, MMS en cours</a:t>
            </a:r>
          </a:p>
          <a:p>
            <a:pPr lvl="1"/>
            <a:r>
              <a:rPr lang="fr-FR" dirty="0"/>
              <a:t>IDS GOOSE disponible, SVM en cours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8C2E06-AFA6-4B96-851C-585E0009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92CB-C6AA-8441-84D2-2CA80230689C}" type="slidenum">
              <a:rPr lang="fr-FR" smtClean="0"/>
              <a:t>9</a:t>
            </a:fld>
            <a:endParaRPr lang="fr-FR"/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EC93705B-E1A1-4A2F-A681-15E67C702C58}"/>
              </a:ext>
            </a:extLst>
          </p:cNvPr>
          <p:cNvGrpSpPr/>
          <p:nvPr/>
        </p:nvGrpSpPr>
        <p:grpSpPr>
          <a:xfrm>
            <a:off x="955803" y="3098683"/>
            <a:ext cx="3162600" cy="876960"/>
            <a:chOff x="3038043" y="2732871"/>
            <a:chExt cx="3162600" cy="876960"/>
          </a:xfrm>
        </p:grpSpPr>
        <p:sp>
          <p:nvSpPr>
            <p:cNvPr id="86" name="CustomShape 1">
              <a:extLst>
                <a:ext uri="{FF2B5EF4-FFF2-40B4-BE49-F238E27FC236}">
                  <a16:creationId xmlns:a16="http://schemas.microsoft.com/office/drawing/2014/main" id="{2602DA3B-2D60-4ECC-A01E-085181D7729E}"/>
                </a:ext>
              </a:extLst>
            </p:cNvPr>
            <p:cNvSpPr/>
            <p:nvPr/>
          </p:nvSpPr>
          <p:spPr>
            <a:xfrm>
              <a:off x="3038043" y="2746191"/>
              <a:ext cx="719640" cy="863640"/>
            </a:xfrm>
            <a:prstGeom prst="rect">
              <a:avLst/>
            </a:prstGeom>
            <a:noFill/>
            <a:ln w="190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" name="CustomShape 2">
              <a:extLst>
                <a:ext uri="{FF2B5EF4-FFF2-40B4-BE49-F238E27FC236}">
                  <a16:creationId xmlns:a16="http://schemas.microsoft.com/office/drawing/2014/main" id="{1C237D4C-585B-461C-93AC-6DB9300926A7}"/>
                </a:ext>
              </a:extLst>
            </p:cNvPr>
            <p:cNvSpPr/>
            <p:nvPr/>
          </p:nvSpPr>
          <p:spPr>
            <a:xfrm>
              <a:off x="3125883" y="2890191"/>
              <a:ext cx="415800" cy="431640"/>
            </a:xfrm>
            <a:prstGeom prst="rect">
              <a:avLst/>
            </a:prstGeom>
            <a:noFill/>
            <a:ln w="190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8" name="CustomShape 3">
              <a:extLst>
                <a:ext uri="{FF2B5EF4-FFF2-40B4-BE49-F238E27FC236}">
                  <a16:creationId xmlns:a16="http://schemas.microsoft.com/office/drawing/2014/main" id="{2334A06B-E424-4663-99E6-D8F47FAB136E}"/>
                </a:ext>
              </a:extLst>
            </p:cNvPr>
            <p:cNvSpPr/>
            <p:nvPr/>
          </p:nvSpPr>
          <p:spPr>
            <a:xfrm>
              <a:off x="3612243" y="292151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9" name="CustomShape 4">
              <a:extLst>
                <a:ext uri="{FF2B5EF4-FFF2-40B4-BE49-F238E27FC236}">
                  <a16:creationId xmlns:a16="http://schemas.microsoft.com/office/drawing/2014/main" id="{0E28DEDB-BC18-49DE-AD41-410B6D792D1C}"/>
                </a:ext>
              </a:extLst>
            </p:cNvPr>
            <p:cNvSpPr/>
            <p:nvPr/>
          </p:nvSpPr>
          <p:spPr>
            <a:xfrm>
              <a:off x="3612243" y="3034191"/>
              <a:ext cx="35640" cy="356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0" name="CustomShape 5">
              <a:extLst>
                <a:ext uri="{FF2B5EF4-FFF2-40B4-BE49-F238E27FC236}">
                  <a16:creationId xmlns:a16="http://schemas.microsoft.com/office/drawing/2014/main" id="{2EF531E3-45DF-4D48-BB26-6FF5B209705B}"/>
                </a:ext>
              </a:extLst>
            </p:cNvPr>
            <p:cNvSpPr/>
            <p:nvPr/>
          </p:nvSpPr>
          <p:spPr>
            <a:xfrm>
              <a:off x="3612243" y="3146511"/>
              <a:ext cx="35640" cy="356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1" name="CustomShape 6">
              <a:extLst>
                <a:ext uri="{FF2B5EF4-FFF2-40B4-BE49-F238E27FC236}">
                  <a16:creationId xmlns:a16="http://schemas.microsoft.com/office/drawing/2014/main" id="{0072F794-6F17-4B68-991E-B2F29CC23368}"/>
                </a:ext>
              </a:extLst>
            </p:cNvPr>
            <p:cNvSpPr/>
            <p:nvPr/>
          </p:nvSpPr>
          <p:spPr>
            <a:xfrm>
              <a:off x="3612243" y="325667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2" name="CustomShape 7">
              <a:extLst>
                <a:ext uri="{FF2B5EF4-FFF2-40B4-BE49-F238E27FC236}">
                  <a16:creationId xmlns:a16="http://schemas.microsoft.com/office/drawing/2014/main" id="{0E0D3CD4-C8EE-4E3C-B18D-CA63497769E9}"/>
                </a:ext>
              </a:extLst>
            </p:cNvPr>
            <p:cNvSpPr/>
            <p:nvPr/>
          </p:nvSpPr>
          <p:spPr>
            <a:xfrm>
              <a:off x="3131643" y="33747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3" name="CustomShape 8">
              <a:extLst>
                <a:ext uri="{FF2B5EF4-FFF2-40B4-BE49-F238E27FC236}">
                  <a16:creationId xmlns:a16="http://schemas.microsoft.com/office/drawing/2014/main" id="{DC9ADDEF-1BDC-4180-B921-155E6809D0B7}"/>
                </a:ext>
              </a:extLst>
            </p:cNvPr>
            <p:cNvSpPr/>
            <p:nvPr/>
          </p:nvSpPr>
          <p:spPr>
            <a:xfrm>
              <a:off x="3235683" y="33747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" name="CustomShape 9">
              <a:extLst>
                <a:ext uri="{FF2B5EF4-FFF2-40B4-BE49-F238E27FC236}">
                  <a16:creationId xmlns:a16="http://schemas.microsoft.com/office/drawing/2014/main" id="{980DAEC6-0CF4-49EA-A211-76ED98529923}"/>
                </a:ext>
              </a:extLst>
            </p:cNvPr>
            <p:cNvSpPr/>
            <p:nvPr/>
          </p:nvSpPr>
          <p:spPr>
            <a:xfrm>
              <a:off x="3334323" y="33747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" name="CustomShape 10">
              <a:extLst>
                <a:ext uri="{FF2B5EF4-FFF2-40B4-BE49-F238E27FC236}">
                  <a16:creationId xmlns:a16="http://schemas.microsoft.com/office/drawing/2014/main" id="{4B40D5B3-83C5-48C8-A57C-FB732B0D9C3F}"/>
                </a:ext>
              </a:extLst>
            </p:cNvPr>
            <p:cNvSpPr/>
            <p:nvPr/>
          </p:nvSpPr>
          <p:spPr>
            <a:xfrm>
              <a:off x="3131643" y="34431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6" name="CustomShape 11">
              <a:extLst>
                <a:ext uri="{FF2B5EF4-FFF2-40B4-BE49-F238E27FC236}">
                  <a16:creationId xmlns:a16="http://schemas.microsoft.com/office/drawing/2014/main" id="{82A550A3-274A-48BE-8D69-69DB7D8AF014}"/>
                </a:ext>
              </a:extLst>
            </p:cNvPr>
            <p:cNvSpPr/>
            <p:nvPr/>
          </p:nvSpPr>
          <p:spPr>
            <a:xfrm>
              <a:off x="3235683" y="34431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7" name="CustomShape 12">
              <a:extLst>
                <a:ext uri="{FF2B5EF4-FFF2-40B4-BE49-F238E27FC236}">
                  <a16:creationId xmlns:a16="http://schemas.microsoft.com/office/drawing/2014/main" id="{09AADB96-E877-4AC2-A85D-A52935752CED}"/>
                </a:ext>
              </a:extLst>
            </p:cNvPr>
            <p:cNvSpPr/>
            <p:nvPr/>
          </p:nvSpPr>
          <p:spPr>
            <a:xfrm>
              <a:off x="3334323" y="34431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" name="CustomShape 13">
              <a:extLst>
                <a:ext uri="{FF2B5EF4-FFF2-40B4-BE49-F238E27FC236}">
                  <a16:creationId xmlns:a16="http://schemas.microsoft.com/office/drawing/2014/main" id="{62FF6013-F547-4F6B-A554-F5536E72D45D}"/>
                </a:ext>
              </a:extLst>
            </p:cNvPr>
            <p:cNvSpPr/>
            <p:nvPr/>
          </p:nvSpPr>
          <p:spPr>
            <a:xfrm>
              <a:off x="3131643" y="351191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" name="CustomShape 14">
              <a:extLst>
                <a:ext uri="{FF2B5EF4-FFF2-40B4-BE49-F238E27FC236}">
                  <a16:creationId xmlns:a16="http://schemas.microsoft.com/office/drawing/2014/main" id="{F4D32BEF-F804-4982-8D05-35C3F422297A}"/>
                </a:ext>
              </a:extLst>
            </p:cNvPr>
            <p:cNvSpPr/>
            <p:nvPr/>
          </p:nvSpPr>
          <p:spPr>
            <a:xfrm>
              <a:off x="3235683" y="351191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0" name="CustomShape 15">
              <a:extLst>
                <a:ext uri="{FF2B5EF4-FFF2-40B4-BE49-F238E27FC236}">
                  <a16:creationId xmlns:a16="http://schemas.microsoft.com/office/drawing/2014/main" id="{9A2132CA-DB79-4A64-BC8E-B09598EE1A07}"/>
                </a:ext>
              </a:extLst>
            </p:cNvPr>
            <p:cNvSpPr/>
            <p:nvPr/>
          </p:nvSpPr>
          <p:spPr>
            <a:xfrm>
              <a:off x="3334323" y="351191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1" name="CustomShape 16">
              <a:extLst>
                <a:ext uri="{FF2B5EF4-FFF2-40B4-BE49-F238E27FC236}">
                  <a16:creationId xmlns:a16="http://schemas.microsoft.com/office/drawing/2014/main" id="{5E510707-045F-4367-9670-567A440DFD59}"/>
                </a:ext>
              </a:extLst>
            </p:cNvPr>
            <p:cNvSpPr/>
            <p:nvPr/>
          </p:nvSpPr>
          <p:spPr>
            <a:xfrm>
              <a:off x="3612243" y="336143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2" name="CustomShape 17">
              <a:extLst>
                <a:ext uri="{FF2B5EF4-FFF2-40B4-BE49-F238E27FC236}">
                  <a16:creationId xmlns:a16="http://schemas.microsoft.com/office/drawing/2014/main" id="{3DFA64A0-0784-4008-B215-FC161044E380}"/>
                </a:ext>
              </a:extLst>
            </p:cNvPr>
            <p:cNvSpPr/>
            <p:nvPr/>
          </p:nvSpPr>
          <p:spPr>
            <a:xfrm>
              <a:off x="3630243" y="3545031"/>
              <a:ext cx="69480" cy="64800"/>
            </a:xfrm>
            <a:prstGeom prst="rect">
              <a:avLst/>
            </a:prstGeom>
            <a:noFill/>
            <a:ln w="1260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3" name="CustomShape 18">
              <a:extLst>
                <a:ext uri="{FF2B5EF4-FFF2-40B4-BE49-F238E27FC236}">
                  <a16:creationId xmlns:a16="http://schemas.microsoft.com/office/drawing/2014/main" id="{F36519F7-AE80-478F-9470-3F681B8349FD}"/>
                </a:ext>
              </a:extLst>
            </p:cNvPr>
            <p:cNvSpPr/>
            <p:nvPr/>
          </p:nvSpPr>
          <p:spPr>
            <a:xfrm>
              <a:off x="3526203" y="3545031"/>
              <a:ext cx="69480" cy="64800"/>
            </a:xfrm>
            <a:prstGeom prst="rect">
              <a:avLst/>
            </a:prstGeom>
            <a:noFill/>
            <a:ln w="1260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4" name="CustomShape 19">
              <a:extLst>
                <a:ext uri="{FF2B5EF4-FFF2-40B4-BE49-F238E27FC236}">
                  <a16:creationId xmlns:a16="http://schemas.microsoft.com/office/drawing/2014/main" id="{66CCF318-F361-4562-BB8A-381891F87E98}"/>
                </a:ext>
              </a:extLst>
            </p:cNvPr>
            <p:cNvSpPr/>
            <p:nvPr/>
          </p:nvSpPr>
          <p:spPr>
            <a:xfrm>
              <a:off x="4259523" y="2732871"/>
              <a:ext cx="719640" cy="863640"/>
            </a:xfrm>
            <a:prstGeom prst="rect">
              <a:avLst/>
            </a:prstGeom>
            <a:noFill/>
            <a:ln w="190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5" name="CustomShape 20">
              <a:extLst>
                <a:ext uri="{FF2B5EF4-FFF2-40B4-BE49-F238E27FC236}">
                  <a16:creationId xmlns:a16="http://schemas.microsoft.com/office/drawing/2014/main" id="{C1E73240-CFD0-4DA9-BDC1-8FED38A80299}"/>
                </a:ext>
              </a:extLst>
            </p:cNvPr>
            <p:cNvSpPr/>
            <p:nvPr/>
          </p:nvSpPr>
          <p:spPr>
            <a:xfrm>
              <a:off x="4347363" y="2876871"/>
              <a:ext cx="415800" cy="431640"/>
            </a:xfrm>
            <a:prstGeom prst="rect">
              <a:avLst/>
            </a:prstGeom>
            <a:noFill/>
            <a:ln w="190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6" name="CustomShape 21">
              <a:extLst>
                <a:ext uri="{FF2B5EF4-FFF2-40B4-BE49-F238E27FC236}">
                  <a16:creationId xmlns:a16="http://schemas.microsoft.com/office/drawing/2014/main" id="{255587CC-9D57-4D67-9422-A486BD5B0389}"/>
                </a:ext>
              </a:extLst>
            </p:cNvPr>
            <p:cNvSpPr/>
            <p:nvPr/>
          </p:nvSpPr>
          <p:spPr>
            <a:xfrm>
              <a:off x="4833363" y="290819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7" name="CustomShape 22">
              <a:extLst>
                <a:ext uri="{FF2B5EF4-FFF2-40B4-BE49-F238E27FC236}">
                  <a16:creationId xmlns:a16="http://schemas.microsoft.com/office/drawing/2014/main" id="{E7100ED1-6942-488B-8616-032E82BC805B}"/>
                </a:ext>
              </a:extLst>
            </p:cNvPr>
            <p:cNvSpPr/>
            <p:nvPr/>
          </p:nvSpPr>
          <p:spPr>
            <a:xfrm>
              <a:off x="4833363" y="3020871"/>
              <a:ext cx="35640" cy="356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8" name="CustomShape 23">
              <a:extLst>
                <a:ext uri="{FF2B5EF4-FFF2-40B4-BE49-F238E27FC236}">
                  <a16:creationId xmlns:a16="http://schemas.microsoft.com/office/drawing/2014/main" id="{CD8F0B5D-1C71-45B1-BA81-4A1495E245C5}"/>
                </a:ext>
              </a:extLst>
            </p:cNvPr>
            <p:cNvSpPr/>
            <p:nvPr/>
          </p:nvSpPr>
          <p:spPr>
            <a:xfrm>
              <a:off x="4833363" y="3133551"/>
              <a:ext cx="35640" cy="356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" name="CustomShape 24">
              <a:extLst>
                <a:ext uri="{FF2B5EF4-FFF2-40B4-BE49-F238E27FC236}">
                  <a16:creationId xmlns:a16="http://schemas.microsoft.com/office/drawing/2014/main" id="{938727AF-E3FC-4131-989C-7666509DB73D}"/>
                </a:ext>
              </a:extLst>
            </p:cNvPr>
            <p:cNvSpPr/>
            <p:nvPr/>
          </p:nvSpPr>
          <p:spPr>
            <a:xfrm>
              <a:off x="4833363" y="324371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" name="CustomShape 25">
              <a:extLst>
                <a:ext uri="{FF2B5EF4-FFF2-40B4-BE49-F238E27FC236}">
                  <a16:creationId xmlns:a16="http://schemas.microsoft.com/office/drawing/2014/main" id="{D76E28C7-4F7D-400F-8948-96F3B91186BE}"/>
                </a:ext>
              </a:extLst>
            </p:cNvPr>
            <p:cNvSpPr/>
            <p:nvPr/>
          </p:nvSpPr>
          <p:spPr>
            <a:xfrm>
              <a:off x="4353123" y="336143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1" name="CustomShape 26">
              <a:extLst>
                <a:ext uri="{FF2B5EF4-FFF2-40B4-BE49-F238E27FC236}">
                  <a16:creationId xmlns:a16="http://schemas.microsoft.com/office/drawing/2014/main" id="{C7FBDCD6-E80B-460B-99AE-5FD49C08CED8}"/>
                </a:ext>
              </a:extLst>
            </p:cNvPr>
            <p:cNvSpPr/>
            <p:nvPr/>
          </p:nvSpPr>
          <p:spPr>
            <a:xfrm>
              <a:off x="4457163" y="336143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2" name="CustomShape 27">
              <a:extLst>
                <a:ext uri="{FF2B5EF4-FFF2-40B4-BE49-F238E27FC236}">
                  <a16:creationId xmlns:a16="http://schemas.microsoft.com/office/drawing/2014/main" id="{77A904C1-19C8-43BA-9C33-25F1272BB72E}"/>
                </a:ext>
              </a:extLst>
            </p:cNvPr>
            <p:cNvSpPr/>
            <p:nvPr/>
          </p:nvSpPr>
          <p:spPr>
            <a:xfrm>
              <a:off x="4555803" y="336143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" name="CustomShape 28">
              <a:extLst>
                <a:ext uri="{FF2B5EF4-FFF2-40B4-BE49-F238E27FC236}">
                  <a16:creationId xmlns:a16="http://schemas.microsoft.com/office/drawing/2014/main" id="{A948C345-24DE-4ED1-BE8E-8DB04BC0C8A8}"/>
                </a:ext>
              </a:extLst>
            </p:cNvPr>
            <p:cNvSpPr/>
            <p:nvPr/>
          </p:nvSpPr>
          <p:spPr>
            <a:xfrm>
              <a:off x="4353123" y="343019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" name="CustomShape 29">
              <a:extLst>
                <a:ext uri="{FF2B5EF4-FFF2-40B4-BE49-F238E27FC236}">
                  <a16:creationId xmlns:a16="http://schemas.microsoft.com/office/drawing/2014/main" id="{C81A7638-AEB9-4189-A80E-2B4F30641CD2}"/>
                </a:ext>
              </a:extLst>
            </p:cNvPr>
            <p:cNvSpPr/>
            <p:nvPr/>
          </p:nvSpPr>
          <p:spPr>
            <a:xfrm>
              <a:off x="4457163" y="343019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5" name="CustomShape 30">
              <a:extLst>
                <a:ext uri="{FF2B5EF4-FFF2-40B4-BE49-F238E27FC236}">
                  <a16:creationId xmlns:a16="http://schemas.microsoft.com/office/drawing/2014/main" id="{3634FFB4-7A9A-4EEB-B548-7FD8B43F8646}"/>
                </a:ext>
              </a:extLst>
            </p:cNvPr>
            <p:cNvSpPr/>
            <p:nvPr/>
          </p:nvSpPr>
          <p:spPr>
            <a:xfrm>
              <a:off x="4555803" y="343019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6" name="CustomShape 31">
              <a:extLst>
                <a:ext uri="{FF2B5EF4-FFF2-40B4-BE49-F238E27FC236}">
                  <a16:creationId xmlns:a16="http://schemas.microsoft.com/office/drawing/2014/main" id="{9D83A878-7ECE-4683-8DDC-076AC9C2866B}"/>
                </a:ext>
              </a:extLst>
            </p:cNvPr>
            <p:cNvSpPr/>
            <p:nvPr/>
          </p:nvSpPr>
          <p:spPr>
            <a:xfrm>
              <a:off x="4353123" y="349859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7" name="CustomShape 32">
              <a:extLst>
                <a:ext uri="{FF2B5EF4-FFF2-40B4-BE49-F238E27FC236}">
                  <a16:creationId xmlns:a16="http://schemas.microsoft.com/office/drawing/2014/main" id="{B313345E-B328-4583-B184-F403F334A961}"/>
                </a:ext>
              </a:extLst>
            </p:cNvPr>
            <p:cNvSpPr/>
            <p:nvPr/>
          </p:nvSpPr>
          <p:spPr>
            <a:xfrm>
              <a:off x="4457163" y="349859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8" name="CustomShape 33">
              <a:extLst>
                <a:ext uri="{FF2B5EF4-FFF2-40B4-BE49-F238E27FC236}">
                  <a16:creationId xmlns:a16="http://schemas.microsoft.com/office/drawing/2014/main" id="{0D478F24-C2C6-4C58-AAC5-535100B107E3}"/>
                </a:ext>
              </a:extLst>
            </p:cNvPr>
            <p:cNvSpPr/>
            <p:nvPr/>
          </p:nvSpPr>
          <p:spPr>
            <a:xfrm>
              <a:off x="4555803" y="349859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9" name="CustomShape 34">
              <a:extLst>
                <a:ext uri="{FF2B5EF4-FFF2-40B4-BE49-F238E27FC236}">
                  <a16:creationId xmlns:a16="http://schemas.microsoft.com/office/drawing/2014/main" id="{6552B0A9-0E03-4D34-B834-9A3580A0E1D0}"/>
                </a:ext>
              </a:extLst>
            </p:cNvPr>
            <p:cNvSpPr/>
            <p:nvPr/>
          </p:nvSpPr>
          <p:spPr>
            <a:xfrm>
              <a:off x="4833363" y="334847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" name="CustomShape 35">
              <a:extLst>
                <a:ext uri="{FF2B5EF4-FFF2-40B4-BE49-F238E27FC236}">
                  <a16:creationId xmlns:a16="http://schemas.microsoft.com/office/drawing/2014/main" id="{CE21BBF9-09D5-48F3-AFE6-A7EDABF6C854}"/>
                </a:ext>
              </a:extLst>
            </p:cNvPr>
            <p:cNvSpPr/>
            <p:nvPr/>
          </p:nvSpPr>
          <p:spPr>
            <a:xfrm>
              <a:off x="4851363" y="3531711"/>
              <a:ext cx="69480" cy="64800"/>
            </a:xfrm>
            <a:prstGeom prst="rect">
              <a:avLst/>
            </a:prstGeom>
            <a:noFill/>
            <a:ln w="1260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1" name="CustomShape 36">
              <a:extLst>
                <a:ext uri="{FF2B5EF4-FFF2-40B4-BE49-F238E27FC236}">
                  <a16:creationId xmlns:a16="http://schemas.microsoft.com/office/drawing/2014/main" id="{66FA3E55-4F25-4180-922A-BAECC93592CF}"/>
                </a:ext>
              </a:extLst>
            </p:cNvPr>
            <p:cNvSpPr/>
            <p:nvPr/>
          </p:nvSpPr>
          <p:spPr>
            <a:xfrm>
              <a:off x="4747323" y="3531711"/>
              <a:ext cx="69480" cy="64800"/>
            </a:xfrm>
            <a:prstGeom prst="rect">
              <a:avLst/>
            </a:prstGeom>
            <a:noFill/>
            <a:ln w="1260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2" name="CustomShape 37">
              <a:extLst>
                <a:ext uri="{FF2B5EF4-FFF2-40B4-BE49-F238E27FC236}">
                  <a16:creationId xmlns:a16="http://schemas.microsoft.com/office/drawing/2014/main" id="{E6FC165B-25E4-4411-8430-664578BF155C}"/>
                </a:ext>
              </a:extLst>
            </p:cNvPr>
            <p:cNvSpPr/>
            <p:nvPr/>
          </p:nvSpPr>
          <p:spPr>
            <a:xfrm>
              <a:off x="5481003" y="2746191"/>
              <a:ext cx="719640" cy="863640"/>
            </a:xfrm>
            <a:prstGeom prst="rect">
              <a:avLst/>
            </a:prstGeom>
            <a:noFill/>
            <a:ln w="190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" name="CustomShape 38">
              <a:extLst>
                <a:ext uri="{FF2B5EF4-FFF2-40B4-BE49-F238E27FC236}">
                  <a16:creationId xmlns:a16="http://schemas.microsoft.com/office/drawing/2014/main" id="{640ECFB2-82D7-4325-9C91-258732F1A148}"/>
                </a:ext>
              </a:extLst>
            </p:cNvPr>
            <p:cNvSpPr/>
            <p:nvPr/>
          </p:nvSpPr>
          <p:spPr>
            <a:xfrm>
              <a:off x="5568843" y="2890191"/>
              <a:ext cx="415800" cy="431640"/>
            </a:xfrm>
            <a:prstGeom prst="rect">
              <a:avLst/>
            </a:prstGeom>
            <a:noFill/>
            <a:ln w="190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4" name="CustomShape 39">
              <a:extLst>
                <a:ext uri="{FF2B5EF4-FFF2-40B4-BE49-F238E27FC236}">
                  <a16:creationId xmlns:a16="http://schemas.microsoft.com/office/drawing/2014/main" id="{2416356E-9AB9-470F-9947-BA3142B7CBBE}"/>
                </a:ext>
              </a:extLst>
            </p:cNvPr>
            <p:cNvSpPr/>
            <p:nvPr/>
          </p:nvSpPr>
          <p:spPr>
            <a:xfrm>
              <a:off x="6054843" y="292151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5" name="CustomShape 40">
              <a:extLst>
                <a:ext uri="{FF2B5EF4-FFF2-40B4-BE49-F238E27FC236}">
                  <a16:creationId xmlns:a16="http://schemas.microsoft.com/office/drawing/2014/main" id="{23E1957B-788D-4067-9CFD-150620E99C81}"/>
                </a:ext>
              </a:extLst>
            </p:cNvPr>
            <p:cNvSpPr/>
            <p:nvPr/>
          </p:nvSpPr>
          <p:spPr>
            <a:xfrm>
              <a:off x="6054843" y="3034191"/>
              <a:ext cx="35640" cy="356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" name="CustomShape 41">
              <a:extLst>
                <a:ext uri="{FF2B5EF4-FFF2-40B4-BE49-F238E27FC236}">
                  <a16:creationId xmlns:a16="http://schemas.microsoft.com/office/drawing/2014/main" id="{C624DA20-BBA9-4572-8173-E473D7FB29A7}"/>
                </a:ext>
              </a:extLst>
            </p:cNvPr>
            <p:cNvSpPr/>
            <p:nvPr/>
          </p:nvSpPr>
          <p:spPr>
            <a:xfrm>
              <a:off x="6054843" y="3146511"/>
              <a:ext cx="35640" cy="356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7" name="CustomShape 42">
              <a:extLst>
                <a:ext uri="{FF2B5EF4-FFF2-40B4-BE49-F238E27FC236}">
                  <a16:creationId xmlns:a16="http://schemas.microsoft.com/office/drawing/2014/main" id="{8F53DC28-49F2-4D90-BB48-5EA53164C501}"/>
                </a:ext>
              </a:extLst>
            </p:cNvPr>
            <p:cNvSpPr/>
            <p:nvPr/>
          </p:nvSpPr>
          <p:spPr>
            <a:xfrm>
              <a:off x="6054843" y="325667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" name="CustomShape 43">
              <a:extLst>
                <a:ext uri="{FF2B5EF4-FFF2-40B4-BE49-F238E27FC236}">
                  <a16:creationId xmlns:a16="http://schemas.microsoft.com/office/drawing/2014/main" id="{C850CA30-2E99-4CA1-A991-BF891D649617}"/>
                </a:ext>
              </a:extLst>
            </p:cNvPr>
            <p:cNvSpPr/>
            <p:nvPr/>
          </p:nvSpPr>
          <p:spPr>
            <a:xfrm>
              <a:off x="5574603" y="33747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9" name="CustomShape 44">
              <a:extLst>
                <a:ext uri="{FF2B5EF4-FFF2-40B4-BE49-F238E27FC236}">
                  <a16:creationId xmlns:a16="http://schemas.microsoft.com/office/drawing/2014/main" id="{B2CC78FB-C149-45BF-9C4C-7213A35A55CA}"/>
                </a:ext>
              </a:extLst>
            </p:cNvPr>
            <p:cNvSpPr/>
            <p:nvPr/>
          </p:nvSpPr>
          <p:spPr>
            <a:xfrm>
              <a:off x="5678643" y="33747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" name="CustomShape 45">
              <a:extLst>
                <a:ext uri="{FF2B5EF4-FFF2-40B4-BE49-F238E27FC236}">
                  <a16:creationId xmlns:a16="http://schemas.microsoft.com/office/drawing/2014/main" id="{708C3100-3F46-45E1-8ED9-E182C58CC5CC}"/>
                </a:ext>
              </a:extLst>
            </p:cNvPr>
            <p:cNvSpPr/>
            <p:nvPr/>
          </p:nvSpPr>
          <p:spPr>
            <a:xfrm>
              <a:off x="5777283" y="33747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" name="CustomShape 46">
              <a:extLst>
                <a:ext uri="{FF2B5EF4-FFF2-40B4-BE49-F238E27FC236}">
                  <a16:creationId xmlns:a16="http://schemas.microsoft.com/office/drawing/2014/main" id="{9E56F6F3-D7BB-4992-BC89-DB1CECE98961}"/>
                </a:ext>
              </a:extLst>
            </p:cNvPr>
            <p:cNvSpPr/>
            <p:nvPr/>
          </p:nvSpPr>
          <p:spPr>
            <a:xfrm>
              <a:off x="5574603" y="34431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2" name="CustomShape 47">
              <a:extLst>
                <a:ext uri="{FF2B5EF4-FFF2-40B4-BE49-F238E27FC236}">
                  <a16:creationId xmlns:a16="http://schemas.microsoft.com/office/drawing/2014/main" id="{11DB8323-A6D0-499F-8738-1AFB82DF5C7E}"/>
                </a:ext>
              </a:extLst>
            </p:cNvPr>
            <p:cNvSpPr/>
            <p:nvPr/>
          </p:nvSpPr>
          <p:spPr>
            <a:xfrm>
              <a:off x="5678643" y="34431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" name="CustomShape 48">
              <a:extLst>
                <a:ext uri="{FF2B5EF4-FFF2-40B4-BE49-F238E27FC236}">
                  <a16:creationId xmlns:a16="http://schemas.microsoft.com/office/drawing/2014/main" id="{B20DD26B-F37E-4897-A720-9FF410AF43A0}"/>
                </a:ext>
              </a:extLst>
            </p:cNvPr>
            <p:cNvSpPr/>
            <p:nvPr/>
          </p:nvSpPr>
          <p:spPr>
            <a:xfrm>
              <a:off x="5777283" y="344315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4" name="CustomShape 49">
              <a:extLst>
                <a:ext uri="{FF2B5EF4-FFF2-40B4-BE49-F238E27FC236}">
                  <a16:creationId xmlns:a16="http://schemas.microsoft.com/office/drawing/2014/main" id="{C99423D2-2AF1-4CA9-8A9D-00B1DFC25162}"/>
                </a:ext>
              </a:extLst>
            </p:cNvPr>
            <p:cNvSpPr/>
            <p:nvPr/>
          </p:nvSpPr>
          <p:spPr>
            <a:xfrm>
              <a:off x="5574603" y="351191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" name="CustomShape 50">
              <a:extLst>
                <a:ext uri="{FF2B5EF4-FFF2-40B4-BE49-F238E27FC236}">
                  <a16:creationId xmlns:a16="http://schemas.microsoft.com/office/drawing/2014/main" id="{3BEF64E9-C4D0-4DB6-BA8D-E6BC95748542}"/>
                </a:ext>
              </a:extLst>
            </p:cNvPr>
            <p:cNvSpPr/>
            <p:nvPr/>
          </p:nvSpPr>
          <p:spPr>
            <a:xfrm>
              <a:off x="5678643" y="351191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CustomShape 51">
              <a:extLst>
                <a:ext uri="{FF2B5EF4-FFF2-40B4-BE49-F238E27FC236}">
                  <a16:creationId xmlns:a16="http://schemas.microsoft.com/office/drawing/2014/main" id="{4ECF3FA5-F97D-4906-A89F-1B44362F456C}"/>
                </a:ext>
              </a:extLst>
            </p:cNvPr>
            <p:cNvSpPr/>
            <p:nvPr/>
          </p:nvSpPr>
          <p:spPr>
            <a:xfrm>
              <a:off x="5777283" y="3511911"/>
              <a:ext cx="71640" cy="45360"/>
            </a:xfrm>
            <a:prstGeom prst="rect">
              <a:avLst/>
            </a:prstGeom>
            <a:noFill/>
            <a:ln w="648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CustomShape 52">
              <a:extLst>
                <a:ext uri="{FF2B5EF4-FFF2-40B4-BE49-F238E27FC236}">
                  <a16:creationId xmlns:a16="http://schemas.microsoft.com/office/drawing/2014/main" id="{C0817E58-3DDE-4BCC-9A54-DF54E1E87991}"/>
                </a:ext>
              </a:extLst>
            </p:cNvPr>
            <p:cNvSpPr/>
            <p:nvPr/>
          </p:nvSpPr>
          <p:spPr>
            <a:xfrm>
              <a:off x="6054843" y="3361431"/>
              <a:ext cx="35640" cy="35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" name="CustomShape 53">
              <a:extLst>
                <a:ext uri="{FF2B5EF4-FFF2-40B4-BE49-F238E27FC236}">
                  <a16:creationId xmlns:a16="http://schemas.microsoft.com/office/drawing/2014/main" id="{2C90D8FB-F5E2-4ECD-9F6F-AE1E48293B63}"/>
                </a:ext>
              </a:extLst>
            </p:cNvPr>
            <p:cNvSpPr/>
            <p:nvPr/>
          </p:nvSpPr>
          <p:spPr>
            <a:xfrm>
              <a:off x="6072843" y="3545031"/>
              <a:ext cx="69480" cy="64800"/>
            </a:xfrm>
            <a:prstGeom prst="rect">
              <a:avLst/>
            </a:prstGeom>
            <a:noFill/>
            <a:ln w="1260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9" name="CustomShape 54">
              <a:extLst>
                <a:ext uri="{FF2B5EF4-FFF2-40B4-BE49-F238E27FC236}">
                  <a16:creationId xmlns:a16="http://schemas.microsoft.com/office/drawing/2014/main" id="{C222993B-8FE7-481E-A576-654848BB21F6}"/>
                </a:ext>
              </a:extLst>
            </p:cNvPr>
            <p:cNvSpPr/>
            <p:nvPr/>
          </p:nvSpPr>
          <p:spPr>
            <a:xfrm>
              <a:off x="5968803" y="3545031"/>
              <a:ext cx="69480" cy="64800"/>
            </a:xfrm>
            <a:prstGeom prst="rect">
              <a:avLst/>
            </a:prstGeom>
            <a:noFill/>
            <a:ln w="1260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40" name="CustomShape 55">
            <a:extLst>
              <a:ext uri="{FF2B5EF4-FFF2-40B4-BE49-F238E27FC236}">
                <a16:creationId xmlns:a16="http://schemas.microsoft.com/office/drawing/2014/main" id="{5310D512-8BFC-43EA-BBB9-CC47C57FEFB8}"/>
              </a:ext>
            </a:extLst>
          </p:cNvPr>
          <p:cNvSpPr/>
          <p:nvPr/>
        </p:nvSpPr>
        <p:spPr>
          <a:xfrm rot="21400800">
            <a:off x="1427043" y="3964123"/>
            <a:ext cx="2362680" cy="413280"/>
          </a:xfrm>
          <a:custGeom>
            <a:avLst/>
            <a:gdLst/>
            <a:ahLst/>
            <a:cxnLst/>
            <a:rect l="0" t="0" r="r" b="b"/>
            <a:pathLst>
              <a:path w="2362955" h="633744">
                <a:moveTo>
                  <a:pt x="0" y="0"/>
                </a:moveTo>
                <a:cubicBezTo>
                  <a:pt x="328188" y="280657"/>
                  <a:pt x="656376" y="561315"/>
                  <a:pt x="1050202" y="597529"/>
                </a:cubicBezTo>
                <a:cubicBezTo>
                  <a:pt x="1444028" y="633743"/>
                  <a:pt x="2154724" y="273113"/>
                  <a:pt x="2362954" y="217283"/>
                </a:cubicBezTo>
              </a:path>
            </a:pathLst>
          </a:custGeom>
          <a:noFill/>
          <a:ln w="1908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1" name="CustomShape 56">
            <a:extLst>
              <a:ext uri="{FF2B5EF4-FFF2-40B4-BE49-F238E27FC236}">
                <a16:creationId xmlns:a16="http://schemas.microsoft.com/office/drawing/2014/main" id="{3BC6C2FD-27E4-4CC9-A4D2-2523C06974A9}"/>
              </a:ext>
            </a:extLst>
          </p:cNvPr>
          <p:cNvSpPr/>
          <p:nvPr/>
        </p:nvSpPr>
        <p:spPr>
          <a:xfrm>
            <a:off x="1324083" y="2635363"/>
            <a:ext cx="2553120" cy="430200"/>
          </a:xfrm>
          <a:custGeom>
            <a:avLst/>
            <a:gdLst/>
            <a:ahLst/>
            <a:cxnLst/>
            <a:rect l="0" t="0" r="r" b="b"/>
            <a:pathLst>
              <a:path w="2489704" h="404389">
                <a:moveTo>
                  <a:pt x="0" y="313854"/>
                </a:moveTo>
                <a:cubicBezTo>
                  <a:pt x="439848" y="156927"/>
                  <a:pt x="879696" y="0"/>
                  <a:pt x="1294646" y="15089"/>
                </a:cubicBezTo>
                <a:cubicBezTo>
                  <a:pt x="1709596" y="30178"/>
                  <a:pt x="2414258" y="277640"/>
                  <a:pt x="2489703" y="404388"/>
                </a:cubicBezTo>
              </a:path>
            </a:pathLst>
          </a:custGeom>
          <a:noFill/>
          <a:ln w="19080">
            <a:solidFill>
              <a:srgbClr val="C00000"/>
            </a:solidFill>
            <a:round/>
            <a:head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2" name="CustomShape 57">
            <a:extLst>
              <a:ext uri="{FF2B5EF4-FFF2-40B4-BE49-F238E27FC236}">
                <a16:creationId xmlns:a16="http://schemas.microsoft.com/office/drawing/2014/main" id="{8D9522C8-D2C6-4B88-A43A-E8A6F5D69CFB}"/>
              </a:ext>
            </a:extLst>
          </p:cNvPr>
          <p:cNvSpPr/>
          <p:nvPr/>
        </p:nvSpPr>
        <p:spPr>
          <a:xfrm rot="21171000">
            <a:off x="1492923" y="3988243"/>
            <a:ext cx="1172880" cy="250200"/>
          </a:xfrm>
          <a:custGeom>
            <a:avLst/>
            <a:gdLst/>
            <a:ahLst/>
            <a:cxnLst/>
            <a:rect l="0" t="0" r="r" b="b"/>
            <a:pathLst>
              <a:path w="2362955" h="633744">
                <a:moveTo>
                  <a:pt x="0" y="0"/>
                </a:moveTo>
                <a:cubicBezTo>
                  <a:pt x="328188" y="280657"/>
                  <a:pt x="656376" y="561315"/>
                  <a:pt x="1050202" y="597529"/>
                </a:cubicBezTo>
                <a:cubicBezTo>
                  <a:pt x="1444028" y="633743"/>
                  <a:pt x="2154724" y="273113"/>
                  <a:pt x="2362954" y="217283"/>
                </a:cubicBezTo>
              </a:path>
            </a:pathLst>
          </a:custGeom>
          <a:noFill/>
          <a:ln w="1908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3" name="Line 58">
            <a:extLst>
              <a:ext uri="{FF2B5EF4-FFF2-40B4-BE49-F238E27FC236}">
                <a16:creationId xmlns:a16="http://schemas.microsoft.com/office/drawing/2014/main" id="{D3A2B608-227C-4A6D-82A9-24B7359436D6}"/>
              </a:ext>
            </a:extLst>
          </p:cNvPr>
          <p:cNvSpPr/>
          <p:nvPr/>
        </p:nvSpPr>
        <p:spPr>
          <a:xfrm flipV="1">
            <a:off x="3486603" y="4071403"/>
            <a:ext cx="487800" cy="707400"/>
          </a:xfrm>
          <a:prstGeom prst="line">
            <a:avLst/>
          </a:prstGeom>
          <a:ln w="19080">
            <a:solidFill>
              <a:schemeClr val="accent6">
                <a:lumMod val="75000"/>
              </a:schemeClr>
            </a:solidFill>
            <a:custDash>
              <a:ds d="400000" sp="300000"/>
            </a:custDash>
            <a:round/>
            <a:tailEnd type="arrow" w="med" len="med"/>
          </a:ln>
        </p:spPr>
      </p:sp>
      <p:sp>
        <p:nvSpPr>
          <p:cNvPr id="144" name="Line 59">
            <a:extLst>
              <a:ext uri="{FF2B5EF4-FFF2-40B4-BE49-F238E27FC236}">
                <a16:creationId xmlns:a16="http://schemas.microsoft.com/office/drawing/2014/main" id="{4B8730C2-69CC-42E0-B355-E8E369E7BF63}"/>
              </a:ext>
            </a:extLst>
          </p:cNvPr>
          <p:cNvSpPr/>
          <p:nvPr/>
        </p:nvSpPr>
        <p:spPr>
          <a:xfrm flipH="1" flipV="1">
            <a:off x="2545563" y="4098763"/>
            <a:ext cx="119520" cy="658440"/>
          </a:xfrm>
          <a:prstGeom prst="line">
            <a:avLst/>
          </a:prstGeom>
          <a:ln w="19080">
            <a:solidFill>
              <a:schemeClr val="accent6">
                <a:lumMod val="75000"/>
              </a:schemeClr>
            </a:solidFill>
            <a:custDash>
              <a:ds d="400000" sp="300000"/>
            </a:custDash>
            <a:round/>
            <a:tailEnd type="arrow" w="med" len="med"/>
          </a:ln>
        </p:spPr>
      </p:sp>
      <p:sp>
        <p:nvSpPr>
          <p:cNvPr id="145" name="Line 60">
            <a:extLst>
              <a:ext uri="{FF2B5EF4-FFF2-40B4-BE49-F238E27FC236}">
                <a16:creationId xmlns:a16="http://schemas.microsoft.com/office/drawing/2014/main" id="{BC6312C4-CDEC-4EB5-B278-CAC9F456417F}"/>
              </a:ext>
            </a:extLst>
          </p:cNvPr>
          <p:cNvSpPr/>
          <p:nvPr/>
        </p:nvSpPr>
        <p:spPr>
          <a:xfrm flipH="1" flipV="1">
            <a:off x="1288083" y="4069243"/>
            <a:ext cx="447691" cy="736892"/>
          </a:xfrm>
          <a:prstGeom prst="line">
            <a:avLst/>
          </a:prstGeom>
          <a:ln w="19080">
            <a:solidFill>
              <a:schemeClr val="accent6">
                <a:lumMod val="75000"/>
              </a:schemeClr>
            </a:solidFill>
            <a:custDash>
              <a:ds d="400000" sp="300000"/>
            </a:custDash>
            <a:round/>
            <a:tailEnd type="arrow" w="med" len="med"/>
          </a:ln>
        </p:spPr>
      </p:sp>
      <p:sp>
        <p:nvSpPr>
          <p:cNvPr id="146" name="CustomShape 62">
            <a:extLst>
              <a:ext uri="{FF2B5EF4-FFF2-40B4-BE49-F238E27FC236}">
                <a16:creationId xmlns:a16="http://schemas.microsoft.com/office/drawing/2014/main" id="{5F6DAE0E-AB4E-4525-8188-56E4D26087BA}"/>
              </a:ext>
            </a:extLst>
          </p:cNvPr>
          <p:cNvSpPr/>
          <p:nvPr/>
        </p:nvSpPr>
        <p:spPr>
          <a:xfrm rot="18381600">
            <a:off x="666363" y="2065483"/>
            <a:ext cx="1409040" cy="421920"/>
          </a:xfrm>
          <a:custGeom>
            <a:avLst/>
            <a:gdLst/>
            <a:ahLst/>
            <a:cxnLst/>
            <a:rect l="0" t="0" r="r" b="b"/>
            <a:pathLst>
              <a:path w="2489704" h="404389">
                <a:moveTo>
                  <a:pt x="0" y="313854"/>
                </a:moveTo>
                <a:cubicBezTo>
                  <a:pt x="439848" y="156927"/>
                  <a:pt x="879696" y="0"/>
                  <a:pt x="1294646" y="15089"/>
                </a:cubicBezTo>
                <a:cubicBezTo>
                  <a:pt x="1709596" y="30178"/>
                  <a:pt x="2414258" y="277640"/>
                  <a:pt x="2489703" y="404388"/>
                </a:cubicBezTo>
              </a:path>
            </a:pathLst>
          </a:custGeom>
          <a:noFill/>
          <a:ln w="19080">
            <a:solidFill>
              <a:schemeClr val="accent5">
                <a:lumMod val="75000"/>
              </a:schemeClr>
            </a:solidFill>
            <a:custDash>
              <a:ds d="400000" sp="300000"/>
              <a:ds d="100000" sp="300000"/>
            </a:custDash>
            <a:round/>
            <a:headEnd type="triangl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47" name="CustomShape 63">
            <a:extLst>
              <a:ext uri="{FF2B5EF4-FFF2-40B4-BE49-F238E27FC236}">
                <a16:creationId xmlns:a16="http://schemas.microsoft.com/office/drawing/2014/main" id="{4B689538-C9DD-457C-9958-C542D2ECDF8C}"/>
              </a:ext>
            </a:extLst>
          </p:cNvPr>
          <p:cNvSpPr/>
          <p:nvPr/>
        </p:nvSpPr>
        <p:spPr>
          <a:xfrm rot="3744000" flipH="1">
            <a:off x="2974683" y="2232163"/>
            <a:ext cx="1438200" cy="246960"/>
          </a:xfrm>
          <a:custGeom>
            <a:avLst/>
            <a:gdLst/>
            <a:ahLst/>
            <a:cxnLst/>
            <a:rect l="0" t="0" r="r" b="b"/>
            <a:pathLst>
              <a:path w="2489704" h="404389">
                <a:moveTo>
                  <a:pt x="0" y="313854"/>
                </a:moveTo>
                <a:cubicBezTo>
                  <a:pt x="439848" y="156927"/>
                  <a:pt x="879696" y="0"/>
                  <a:pt x="1294646" y="15089"/>
                </a:cubicBezTo>
                <a:cubicBezTo>
                  <a:pt x="1709596" y="30178"/>
                  <a:pt x="2414258" y="277640"/>
                  <a:pt x="2489703" y="404388"/>
                </a:cubicBezTo>
              </a:path>
            </a:pathLst>
          </a:custGeom>
          <a:noFill/>
          <a:ln w="19080">
            <a:solidFill>
              <a:schemeClr val="accent5">
                <a:lumMod val="75000"/>
              </a:schemeClr>
            </a:solidFill>
            <a:custDash>
              <a:ds d="400000" sp="300000"/>
              <a:ds d="100000" sp="300000"/>
            </a:custDash>
            <a:round/>
            <a:headEnd type="triangl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48" name="CustomShape 69">
            <a:extLst>
              <a:ext uri="{FF2B5EF4-FFF2-40B4-BE49-F238E27FC236}">
                <a16:creationId xmlns:a16="http://schemas.microsoft.com/office/drawing/2014/main" id="{B950C8B6-CE8A-47AB-821A-4AE7F1950050}"/>
              </a:ext>
            </a:extLst>
          </p:cNvPr>
          <p:cNvSpPr/>
          <p:nvPr/>
        </p:nvSpPr>
        <p:spPr>
          <a:xfrm>
            <a:off x="94860" y="1752116"/>
            <a:ext cx="129204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Réseau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upervision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CustomShape 70">
            <a:extLst>
              <a:ext uri="{FF2B5EF4-FFF2-40B4-BE49-F238E27FC236}">
                <a16:creationId xmlns:a16="http://schemas.microsoft.com/office/drawing/2014/main" id="{33171FBA-0145-4EFB-90CC-A578745EBC6A}"/>
              </a:ext>
            </a:extLst>
          </p:cNvPr>
          <p:cNvSpPr/>
          <p:nvPr/>
        </p:nvSpPr>
        <p:spPr>
          <a:xfrm>
            <a:off x="101162" y="3183867"/>
            <a:ext cx="751585" cy="8427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Réseau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aie 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contrôle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CustomShape 71">
            <a:extLst>
              <a:ext uri="{FF2B5EF4-FFF2-40B4-BE49-F238E27FC236}">
                <a16:creationId xmlns:a16="http://schemas.microsoft.com/office/drawing/2014/main" id="{AD1A25F5-4AA2-4D99-9EF2-E1F72433BB42}"/>
              </a:ext>
            </a:extLst>
          </p:cNvPr>
          <p:cNvSpPr/>
          <p:nvPr/>
        </p:nvSpPr>
        <p:spPr>
          <a:xfrm>
            <a:off x="-77532" y="4325056"/>
            <a:ext cx="1292039" cy="5494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Bus processus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Réseau isolé HSR/PRP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" name="CustomShape 66">
            <a:extLst>
              <a:ext uri="{FF2B5EF4-FFF2-40B4-BE49-F238E27FC236}">
                <a16:creationId xmlns:a16="http://schemas.microsoft.com/office/drawing/2014/main" id="{E80A4C45-3E44-4803-AF36-9A6491D35C22}"/>
              </a:ext>
            </a:extLst>
          </p:cNvPr>
          <p:cNvSpPr/>
          <p:nvPr/>
        </p:nvSpPr>
        <p:spPr>
          <a:xfrm>
            <a:off x="4749967" y="2068261"/>
            <a:ext cx="31543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Manufacturing Message Specification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MMS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Unicast TCP/IP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2" name="CustomShape 72">
            <a:extLst>
              <a:ext uri="{FF2B5EF4-FFF2-40B4-BE49-F238E27FC236}">
                <a16:creationId xmlns:a16="http://schemas.microsoft.com/office/drawing/2014/main" id="{9DD89C90-BB96-4763-A438-CC3CEB84CE32}"/>
              </a:ext>
            </a:extLst>
          </p:cNvPr>
          <p:cNvSpPr/>
          <p:nvPr/>
        </p:nvSpPr>
        <p:spPr>
          <a:xfrm rot="19454400">
            <a:off x="4088994" y="2093831"/>
            <a:ext cx="535761" cy="346035"/>
          </a:xfrm>
          <a:custGeom>
            <a:avLst/>
            <a:gdLst>
              <a:gd name="connsiteX0" fmla="*/ 0 w 1844205"/>
              <a:gd name="connsiteY0" fmla="*/ 44336 h 600697"/>
              <a:gd name="connsiteX1" fmla="*/ 649147 w 1844205"/>
              <a:gd name="connsiteY1" fmla="*/ 211398 h 600697"/>
              <a:gd name="connsiteX2" fmla="*/ 1844204 w 1844205"/>
              <a:gd name="connsiteY2" fmla="*/ 600697 h 600697"/>
              <a:gd name="connsiteX0" fmla="*/ 0 w 1844205"/>
              <a:gd name="connsiteY0" fmla="*/ 35544 h 591905"/>
              <a:gd name="connsiteX1" fmla="*/ 1108140 w 1844205"/>
              <a:gd name="connsiteY1" fmla="*/ 306350 h 591905"/>
              <a:gd name="connsiteX2" fmla="*/ 1844204 w 1844205"/>
              <a:gd name="connsiteY2" fmla="*/ 591905 h 591905"/>
              <a:gd name="connsiteX0" fmla="*/ 0 w 1844205"/>
              <a:gd name="connsiteY0" fmla="*/ 47118 h 603479"/>
              <a:gd name="connsiteX1" fmla="*/ 1108140 w 1844205"/>
              <a:gd name="connsiteY1" fmla="*/ 317924 h 603479"/>
              <a:gd name="connsiteX2" fmla="*/ 1844204 w 1844205"/>
              <a:gd name="connsiteY2" fmla="*/ 603479 h 603479"/>
              <a:gd name="connsiteX0" fmla="*/ 0 w 1844205"/>
              <a:gd name="connsiteY0" fmla="*/ 47118 h 603479"/>
              <a:gd name="connsiteX1" fmla="*/ 1108140 w 1844205"/>
              <a:gd name="connsiteY1" fmla="*/ 317924 h 603479"/>
              <a:gd name="connsiteX2" fmla="*/ 1844204 w 1844205"/>
              <a:gd name="connsiteY2" fmla="*/ 603479 h 603479"/>
              <a:gd name="connsiteX0" fmla="*/ 0 w 1844205"/>
              <a:gd name="connsiteY0" fmla="*/ 0 h 556361"/>
              <a:gd name="connsiteX1" fmla="*/ 1108140 w 1844205"/>
              <a:gd name="connsiteY1" fmla="*/ 270806 h 556361"/>
              <a:gd name="connsiteX2" fmla="*/ 1844204 w 1844205"/>
              <a:gd name="connsiteY2" fmla="*/ 556361 h 5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4205" h="556361">
                <a:moveTo>
                  <a:pt x="0" y="0"/>
                </a:moveTo>
                <a:cubicBezTo>
                  <a:pt x="765105" y="139733"/>
                  <a:pt x="642516" y="115542"/>
                  <a:pt x="1108140" y="270806"/>
                </a:cubicBezTo>
                <a:cubicBezTo>
                  <a:pt x="1507917" y="404729"/>
                  <a:pt x="1768759" y="429613"/>
                  <a:pt x="1844204" y="556361"/>
                </a:cubicBezTo>
              </a:path>
            </a:pathLst>
          </a:custGeom>
          <a:noFill/>
          <a:ln w="19080">
            <a:solidFill>
              <a:schemeClr val="accent5">
                <a:lumMod val="75000"/>
              </a:schemeClr>
            </a:solidFill>
            <a:custDash>
              <a:ds d="400000" sp="300000"/>
              <a:ds d="100000" sp="300000"/>
            </a:custDash>
            <a:round/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/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CustomShape 68">
            <a:extLst>
              <a:ext uri="{FF2B5EF4-FFF2-40B4-BE49-F238E27FC236}">
                <a16:creationId xmlns:a16="http://schemas.microsoft.com/office/drawing/2014/main" id="{6B82E1D7-0C23-421A-B6EB-B076CFF63347}"/>
              </a:ext>
            </a:extLst>
          </p:cNvPr>
          <p:cNvSpPr/>
          <p:nvPr/>
        </p:nvSpPr>
        <p:spPr>
          <a:xfrm>
            <a:off x="4634640" y="4422128"/>
            <a:ext cx="35949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Sample Values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SV – Multicast Ethernet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Line 76">
            <a:extLst>
              <a:ext uri="{FF2B5EF4-FFF2-40B4-BE49-F238E27FC236}">
                <a16:creationId xmlns:a16="http://schemas.microsoft.com/office/drawing/2014/main" id="{BB19881C-D46D-41B6-9B1C-FCA01E2FADEF}"/>
              </a:ext>
            </a:extLst>
          </p:cNvPr>
          <p:cNvSpPr/>
          <p:nvPr/>
        </p:nvSpPr>
        <p:spPr>
          <a:xfrm>
            <a:off x="4026600" y="4582688"/>
            <a:ext cx="562680" cy="0"/>
          </a:xfrm>
          <a:prstGeom prst="line">
            <a:avLst/>
          </a:prstGeom>
          <a:ln w="19080">
            <a:solidFill>
              <a:schemeClr val="accent6">
                <a:lumMod val="75000"/>
              </a:schemeClr>
            </a:solidFill>
            <a:custDash>
              <a:ds d="400000" sp="300000"/>
            </a:custDash>
            <a:round/>
            <a:tailEnd type="arrow" w="med" len="med"/>
          </a:ln>
        </p:spPr>
      </p:sp>
      <p:pic>
        <p:nvPicPr>
          <p:cNvPr id="155" name="Image 154">
            <a:extLst>
              <a:ext uri="{FF2B5EF4-FFF2-40B4-BE49-F238E27FC236}">
                <a16:creationId xmlns:a16="http://schemas.microsoft.com/office/drawing/2014/main" id="{9C2114E6-EF4B-49BE-95A0-E24490982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775" y="5473758"/>
            <a:ext cx="1813560" cy="1075944"/>
          </a:xfrm>
          <a:prstGeom prst="rect">
            <a:avLst/>
          </a:prstGeom>
        </p:spPr>
      </p:pic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98D1C448-ED9A-4358-AA6A-A3896679D518}"/>
              </a:ext>
            </a:extLst>
          </p:cNvPr>
          <p:cNvGrpSpPr/>
          <p:nvPr/>
        </p:nvGrpSpPr>
        <p:grpSpPr>
          <a:xfrm>
            <a:off x="1908655" y="1256065"/>
            <a:ext cx="1516133" cy="1054726"/>
            <a:chOff x="5646666" y="4869140"/>
            <a:chExt cx="1516133" cy="1054726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08A42F3-A1E4-465F-9D14-4B548439A3E3}"/>
                </a:ext>
              </a:extLst>
            </p:cNvPr>
            <p:cNvSpPr/>
            <p:nvPr/>
          </p:nvSpPr>
          <p:spPr>
            <a:xfrm>
              <a:off x="5646666" y="4869140"/>
              <a:ext cx="1516133" cy="1054726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1ED1286C-376B-4028-BF5B-CBCA7E92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7537" y="4998306"/>
              <a:ext cx="1235702" cy="775178"/>
            </a:xfrm>
            <a:prstGeom prst="rect">
              <a:avLst/>
            </a:prstGeom>
          </p:spPr>
        </p:pic>
      </p:grpSp>
      <p:pic>
        <p:nvPicPr>
          <p:cNvPr id="159" name="Image 158">
            <a:extLst>
              <a:ext uri="{FF2B5EF4-FFF2-40B4-BE49-F238E27FC236}">
                <a16:creationId xmlns:a16="http://schemas.microsoft.com/office/drawing/2014/main" id="{3F314003-1D35-4B93-AD63-374D445FD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650" y="4806135"/>
            <a:ext cx="434568" cy="704527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id="{B8313E9F-6652-4C96-9B98-E82E7C79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195" y="4819960"/>
            <a:ext cx="434568" cy="704527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32069CFD-A7BA-43F6-BCD5-6B16A1D71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495" y="4824710"/>
            <a:ext cx="434568" cy="704527"/>
          </a:xfrm>
          <a:prstGeom prst="rect">
            <a:avLst/>
          </a:prstGeom>
        </p:spPr>
      </p:pic>
      <p:sp>
        <p:nvSpPr>
          <p:cNvPr id="162" name="ZoneTexte 161">
            <a:extLst>
              <a:ext uri="{FF2B5EF4-FFF2-40B4-BE49-F238E27FC236}">
                <a16:creationId xmlns:a16="http://schemas.microsoft.com/office/drawing/2014/main" id="{BD384259-0D44-426A-AF22-57854CF8E2D7}"/>
              </a:ext>
            </a:extLst>
          </p:cNvPr>
          <p:cNvSpPr txBox="1"/>
          <p:nvPr/>
        </p:nvSpPr>
        <p:spPr>
          <a:xfrm>
            <a:off x="3730503" y="4973732"/>
            <a:ext cx="183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Unités de mesure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1D330E95-F1E0-4B71-B1F4-944FD075D19F}"/>
              </a:ext>
            </a:extLst>
          </p:cNvPr>
          <p:cNvSpPr txBox="1"/>
          <p:nvPr/>
        </p:nvSpPr>
        <p:spPr>
          <a:xfrm>
            <a:off x="4114069" y="34763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Relais de protection</a:t>
            </a:r>
          </a:p>
        </p:txBody>
      </p:sp>
      <p:sp>
        <p:nvSpPr>
          <p:cNvPr id="164" name="CustomShape 67">
            <a:extLst>
              <a:ext uri="{FF2B5EF4-FFF2-40B4-BE49-F238E27FC236}">
                <a16:creationId xmlns:a16="http://schemas.microsoft.com/office/drawing/2014/main" id="{98EB9EC6-D090-45F9-AD40-EA0557E96CE3}"/>
              </a:ext>
            </a:extLst>
          </p:cNvPr>
          <p:cNvSpPr/>
          <p:nvPr/>
        </p:nvSpPr>
        <p:spPr>
          <a:xfrm>
            <a:off x="4672713" y="2817112"/>
            <a:ext cx="1946194" cy="1764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Generic Object Oriented Substation Event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GOOSE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Multicast Ethernet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5" name="CustomShape 74">
            <a:extLst>
              <a:ext uri="{FF2B5EF4-FFF2-40B4-BE49-F238E27FC236}">
                <a16:creationId xmlns:a16="http://schemas.microsoft.com/office/drawing/2014/main" id="{5FD99580-3D16-4E4F-8D45-7F32CE9E882C}"/>
              </a:ext>
            </a:extLst>
          </p:cNvPr>
          <p:cNvSpPr/>
          <p:nvPr/>
        </p:nvSpPr>
        <p:spPr>
          <a:xfrm rot="468000">
            <a:off x="4213640" y="2965243"/>
            <a:ext cx="445731" cy="88084"/>
          </a:xfrm>
          <a:custGeom>
            <a:avLst/>
            <a:gdLst>
              <a:gd name="connsiteX0" fmla="*/ -1 w 1566793"/>
              <a:gd name="connsiteY0" fmla="*/ 156985 h 382795"/>
              <a:gd name="connsiteX1" fmla="*/ 254040 w 1566793"/>
              <a:gd name="connsiteY1" fmla="*/ 380245 h 382795"/>
              <a:gd name="connsiteX2" fmla="*/ 1566792 w 1566793"/>
              <a:gd name="connsiteY2" fmla="*/ -1 h 382795"/>
              <a:gd name="connsiteX0" fmla="*/ 202717 w 1422866"/>
              <a:gd name="connsiteY0" fmla="*/ 316450 h 450473"/>
              <a:gd name="connsiteX1" fmla="*/ 110113 w 1422866"/>
              <a:gd name="connsiteY1" fmla="*/ 380245 h 450473"/>
              <a:gd name="connsiteX2" fmla="*/ 1422865 w 1422866"/>
              <a:gd name="connsiteY2" fmla="*/ -1 h 450473"/>
              <a:gd name="connsiteX0" fmla="*/ 0 w 1312753"/>
              <a:gd name="connsiteY0" fmla="*/ 380245 h 382795"/>
              <a:gd name="connsiteX1" fmla="*/ 1312752 w 1312753"/>
              <a:gd name="connsiteY1" fmla="*/ -1 h 38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2753" h="382795">
                <a:moveTo>
                  <a:pt x="0" y="380245"/>
                </a:moveTo>
                <a:cubicBezTo>
                  <a:pt x="393826" y="416459"/>
                  <a:pt x="1104522" y="55829"/>
                  <a:pt x="1312752" y="-1"/>
                </a:cubicBezTo>
              </a:path>
            </a:pathLst>
          </a:custGeom>
          <a:noFill/>
          <a:ln w="1908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0700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8" grpId="0"/>
      <p:bldP spid="149" grpId="0"/>
      <p:bldP spid="150" grpId="0"/>
      <p:bldP spid="151" grpId="0"/>
      <p:bldP spid="152" grpId="0" animBg="1"/>
      <p:bldP spid="153" grpId="0"/>
      <p:bldP spid="162" grpId="0"/>
      <p:bldP spid="163" grpId="0"/>
      <p:bldP spid="164" grpId="0"/>
    </p:bldLst>
  </p:timing>
</p:sld>
</file>

<file path=ppt/theme/theme1.xml><?xml version="1.0" encoding="utf-8"?>
<a:theme xmlns:a="http://schemas.openxmlformats.org/drawingml/2006/main" name="Modèle PP LIG-V1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PP LIG-V1.potx</Template>
  <TotalTime>4286</TotalTime>
  <Words>629</Words>
  <Application>Microsoft Office PowerPoint</Application>
  <PresentationFormat>Affichage à l'écran (4:3)</PresentationFormat>
  <Paragraphs>146</Paragraphs>
  <Slides>12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Arial Unicode MS</vt:lpstr>
      <vt:lpstr>Calibri</vt:lpstr>
      <vt:lpstr>Lucida Grande</vt:lpstr>
      <vt:lpstr>Times New Roman</vt:lpstr>
      <vt:lpstr>Modèle PP LIG-V1</vt:lpstr>
      <vt:lpstr>Conception personnalisée</vt:lpstr>
      <vt:lpstr>Bitmap Image</vt:lpstr>
      <vt:lpstr>SACADE</vt:lpstr>
      <vt:lpstr>Consortium et financement</vt:lpstr>
      <vt:lpstr>Infrastructures Critiques (aka SCADA)</vt:lpstr>
      <vt:lpstr>Motivation et positionnement</vt:lpstr>
      <vt:lpstr>Approche</vt:lpstr>
      <vt:lpstr>Résultats: Synthèse vecteurs d’attaque A2SPICS</vt:lpstr>
      <vt:lpstr>Résultats : approche A2SPICS </vt:lpstr>
      <vt:lpstr>Résultats: détection des attaques orientées processus</vt:lpstr>
      <vt:lpstr>Résultats: détection d’attaques dans les réseaux électriques</vt:lpstr>
      <vt:lpstr>Résultats: plateforme expérimentale ouverte</vt:lpstr>
      <vt:lpstr>Suite et perspectives</vt:lpstr>
      <vt:lpstr>Quelques publications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Bisson</dc:creator>
  <cp:lastModifiedBy>stephane mocanu</cp:lastModifiedBy>
  <cp:revision>278</cp:revision>
  <cp:lastPrinted>2016-10-04T08:08:37Z</cp:lastPrinted>
  <dcterms:created xsi:type="dcterms:W3CDTF">2012-10-24T17:08:15Z</dcterms:created>
  <dcterms:modified xsi:type="dcterms:W3CDTF">2019-05-15T06:15:27Z</dcterms:modified>
</cp:coreProperties>
</file>